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  <p:sldMasterId id="2147483756" r:id="rId4"/>
  </p:sldMasterIdLst>
  <p:sldIdLst>
    <p:sldId id="256" r:id="rId5"/>
    <p:sldId id="257" r:id="rId6"/>
    <p:sldId id="265" r:id="rId7"/>
    <p:sldId id="266" r:id="rId8"/>
    <p:sldId id="267" r:id="rId9"/>
    <p:sldId id="268" r:id="rId10"/>
    <p:sldId id="269" r:id="rId11"/>
    <p:sldId id="270" r:id="rId12"/>
    <p:sldId id="258" r:id="rId13"/>
    <p:sldId id="272" r:id="rId14"/>
    <p:sldId id="273" r:id="rId15"/>
    <p:sldId id="274" r:id="rId16"/>
    <p:sldId id="271" r:id="rId17"/>
    <p:sldId id="275" r:id="rId18"/>
    <p:sldId id="276" r:id="rId19"/>
    <p:sldId id="277" r:id="rId20"/>
    <p:sldId id="278" r:id="rId21"/>
    <p:sldId id="259" r:id="rId22"/>
    <p:sldId id="280" r:id="rId23"/>
    <p:sldId id="281" r:id="rId24"/>
    <p:sldId id="282" r:id="rId25"/>
    <p:sldId id="279" r:id="rId26"/>
    <p:sldId id="283" r:id="rId27"/>
    <p:sldId id="284" r:id="rId28"/>
    <p:sldId id="285" r:id="rId29"/>
    <p:sldId id="260" r:id="rId30"/>
    <p:sldId id="286" r:id="rId31"/>
    <p:sldId id="287" r:id="rId32"/>
    <p:sldId id="288" r:id="rId33"/>
    <p:sldId id="261" r:id="rId34"/>
    <p:sldId id="289" r:id="rId35"/>
    <p:sldId id="290" r:id="rId36"/>
    <p:sldId id="291" r:id="rId37"/>
    <p:sldId id="262" r:id="rId38"/>
    <p:sldId id="292" r:id="rId39"/>
    <p:sldId id="293" r:id="rId40"/>
    <p:sldId id="294" r:id="rId41"/>
    <p:sldId id="263" r:id="rId42"/>
    <p:sldId id="295" r:id="rId43"/>
    <p:sldId id="264" r:id="rId44"/>
    <p:sldId id="296" r:id="rId45"/>
    <p:sldId id="297" r:id="rId46"/>
    <p:sldId id="298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650B"/>
    <a:srgbClr val="FF6600"/>
    <a:srgbClr val="FF9933"/>
    <a:srgbClr val="008000"/>
    <a:srgbClr val="009999"/>
    <a:srgbClr val="0A0AB6"/>
    <a:srgbClr val="FFFF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D07060-91C1-48BD-AACF-2C9487F8C3D0}" type="doc">
      <dgm:prSet loTypeId="urn:microsoft.com/office/officeart/2005/8/layout/orgChart1" loCatId="hierarchy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0364D95E-022D-445B-812A-BC0DCC95DB79}">
      <dgm:prSet phldrT="[Текст]" custT="1"/>
      <dgm:spPr/>
      <dgm:t>
        <a:bodyPr/>
        <a:lstStyle/>
        <a:p>
          <a:r>
            <a:rPr lang="ru-RU" sz="4000" b="1" dirty="0" smtClean="0">
              <a:solidFill>
                <a:schemeClr val="accent3">
                  <a:lumMod val="25000"/>
                </a:schemeClr>
              </a:solidFill>
            </a:rPr>
            <a:t>Речь</a:t>
          </a:r>
          <a:endParaRPr lang="ru-RU" sz="4000" b="1" dirty="0">
            <a:solidFill>
              <a:schemeClr val="accent3">
                <a:lumMod val="25000"/>
              </a:schemeClr>
            </a:solidFill>
          </a:endParaRPr>
        </a:p>
      </dgm:t>
    </dgm:pt>
    <dgm:pt modelId="{FCB624B6-FE5A-4D67-99B9-9C3C777A23AA}" type="parTrans" cxnId="{15A6A88D-8E10-445B-A136-9DEE72ABDBAC}">
      <dgm:prSet/>
      <dgm:spPr/>
      <dgm:t>
        <a:bodyPr/>
        <a:lstStyle/>
        <a:p>
          <a:endParaRPr lang="ru-RU"/>
        </a:p>
      </dgm:t>
    </dgm:pt>
    <dgm:pt modelId="{691EEFEC-6AD5-4507-9984-64D5EF7E9945}" type="sibTrans" cxnId="{15A6A88D-8E10-445B-A136-9DEE72ABDBAC}">
      <dgm:prSet/>
      <dgm:spPr/>
      <dgm:t>
        <a:bodyPr/>
        <a:lstStyle/>
        <a:p>
          <a:endParaRPr lang="ru-RU"/>
        </a:p>
      </dgm:t>
    </dgm:pt>
    <dgm:pt modelId="{3F9D0C28-6AA7-49D1-93C7-2D4EB0E6C7F7}">
      <dgm:prSet phldrT="[Текст]"/>
      <dgm:spPr/>
      <dgm:t>
        <a:bodyPr/>
        <a:lstStyle/>
        <a:p>
          <a:r>
            <a:rPr lang="ru-RU" dirty="0" smtClean="0"/>
            <a:t>Речь устная</a:t>
          </a:r>
        </a:p>
        <a:p>
          <a:r>
            <a:rPr lang="ru-RU" dirty="0" smtClean="0">
              <a:solidFill>
                <a:srgbClr val="0070C0"/>
              </a:solidFill>
            </a:rPr>
            <a:t>(говорю – слушаю)</a:t>
          </a:r>
        </a:p>
        <a:p>
          <a:r>
            <a:rPr lang="ru-RU" dirty="0" smtClean="0"/>
            <a:t>звуки речи</a:t>
          </a:r>
          <a:endParaRPr lang="ru-RU" dirty="0"/>
        </a:p>
      </dgm:t>
    </dgm:pt>
    <dgm:pt modelId="{C58243E7-7F0F-4E7C-A908-0AA5D55BC9AA}" type="parTrans" cxnId="{4722EF4D-1C76-48EC-9FE0-A5FAF1D5691E}">
      <dgm:prSet/>
      <dgm:spPr/>
      <dgm:t>
        <a:bodyPr/>
        <a:lstStyle/>
        <a:p>
          <a:endParaRPr lang="ru-RU" dirty="0"/>
        </a:p>
      </dgm:t>
    </dgm:pt>
    <dgm:pt modelId="{4A7C9D41-F9AF-48B3-96F1-8F970791B8F6}" type="sibTrans" cxnId="{4722EF4D-1C76-48EC-9FE0-A5FAF1D5691E}">
      <dgm:prSet/>
      <dgm:spPr/>
      <dgm:t>
        <a:bodyPr/>
        <a:lstStyle/>
        <a:p>
          <a:endParaRPr lang="ru-RU"/>
        </a:p>
      </dgm:t>
    </dgm:pt>
    <dgm:pt modelId="{34403E78-6060-4C75-ADA9-177BAC628060}">
      <dgm:prSet phldrT="[Текст]"/>
      <dgm:spPr/>
      <dgm:t>
        <a:bodyPr/>
        <a:lstStyle/>
        <a:p>
          <a:r>
            <a:rPr lang="ru-RU" dirty="0" smtClean="0"/>
            <a:t>Речь письменная</a:t>
          </a:r>
        </a:p>
        <a:p>
          <a:r>
            <a:rPr lang="ru-RU" dirty="0" smtClean="0">
              <a:solidFill>
                <a:srgbClr val="0070C0"/>
              </a:solidFill>
            </a:rPr>
            <a:t>(читаю – пишу)</a:t>
          </a:r>
        </a:p>
        <a:p>
          <a:r>
            <a:rPr lang="ru-RU" dirty="0" smtClean="0"/>
            <a:t>буквы</a:t>
          </a:r>
          <a:endParaRPr lang="ru-RU" dirty="0"/>
        </a:p>
      </dgm:t>
    </dgm:pt>
    <dgm:pt modelId="{A3CF56FC-66E8-4E7F-98B5-0F31E1DEB884}" type="parTrans" cxnId="{639DF5E2-6C43-4255-8DE7-C4504A7D1715}">
      <dgm:prSet/>
      <dgm:spPr/>
      <dgm:t>
        <a:bodyPr/>
        <a:lstStyle/>
        <a:p>
          <a:endParaRPr lang="ru-RU" dirty="0"/>
        </a:p>
      </dgm:t>
    </dgm:pt>
    <dgm:pt modelId="{E185EA44-5CC3-4BF0-9371-E303498727F8}" type="sibTrans" cxnId="{639DF5E2-6C43-4255-8DE7-C4504A7D1715}">
      <dgm:prSet/>
      <dgm:spPr/>
      <dgm:t>
        <a:bodyPr/>
        <a:lstStyle/>
        <a:p>
          <a:endParaRPr lang="ru-RU"/>
        </a:p>
      </dgm:t>
    </dgm:pt>
    <dgm:pt modelId="{17337BBC-64CB-4429-BB53-C368383D7395}" type="pres">
      <dgm:prSet presAssocID="{00D07060-91C1-48BD-AACF-2C9487F8C3D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9067945-8FD6-4142-B713-A04506A1EA25}" type="pres">
      <dgm:prSet presAssocID="{0364D95E-022D-445B-812A-BC0DCC95DB79}" presName="hierRoot1" presStyleCnt="0">
        <dgm:presLayoutVars>
          <dgm:hierBranch val="init"/>
        </dgm:presLayoutVars>
      </dgm:prSet>
      <dgm:spPr/>
    </dgm:pt>
    <dgm:pt modelId="{6EABF6B3-A989-4730-8B8E-D18624908440}" type="pres">
      <dgm:prSet presAssocID="{0364D95E-022D-445B-812A-BC0DCC95DB79}" presName="rootComposite1" presStyleCnt="0"/>
      <dgm:spPr/>
    </dgm:pt>
    <dgm:pt modelId="{A1906184-E525-4623-B4B9-68E71494316E}" type="pres">
      <dgm:prSet presAssocID="{0364D95E-022D-445B-812A-BC0DCC95DB7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251067-B19B-40FD-81A3-3F86A5A924BC}" type="pres">
      <dgm:prSet presAssocID="{0364D95E-022D-445B-812A-BC0DCC95DB7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ADEF375-D557-4FFB-BBE1-D082ADD1C2C4}" type="pres">
      <dgm:prSet presAssocID="{0364D95E-022D-445B-812A-BC0DCC95DB79}" presName="hierChild2" presStyleCnt="0"/>
      <dgm:spPr/>
    </dgm:pt>
    <dgm:pt modelId="{60BD0F9C-91EB-4CCD-B8EB-FD821562BB4B}" type="pres">
      <dgm:prSet presAssocID="{C58243E7-7F0F-4E7C-A908-0AA5D55BC9AA}" presName="Name37" presStyleLbl="parChTrans1D2" presStyleIdx="0" presStyleCnt="2"/>
      <dgm:spPr/>
      <dgm:t>
        <a:bodyPr/>
        <a:lstStyle/>
        <a:p>
          <a:endParaRPr lang="ru-RU"/>
        </a:p>
      </dgm:t>
    </dgm:pt>
    <dgm:pt modelId="{7ECE2E0F-3366-4EB0-9D84-577C707FEA56}" type="pres">
      <dgm:prSet presAssocID="{3F9D0C28-6AA7-49D1-93C7-2D4EB0E6C7F7}" presName="hierRoot2" presStyleCnt="0">
        <dgm:presLayoutVars>
          <dgm:hierBranch val="init"/>
        </dgm:presLayoutVars>
      </dgm:prSet>
      <dgm:spPr/>
    </dgm:pt>
    <dgm:pt modelId="{D59BC69D-3952-40F2-BB43-EFF3CF396ED4}" type="pres">
      <dgm:prSet presAssocID="{3F9D0C28-6AA7-49D1-93C7-2D4EB0E6C7F7}" presName="rootComposite" presStyleCnt="0"/>
      <dgm:spPr/>
    </dgm:pt>
    <dgm:pt modelId="{A0C69B74-231A-4D1D-8A8D-0E1DE95CF56F}" type="pres">
      <dgm:prSet presAssocID="{3F9D0C28-6AA7-49D1-93C7-2D4EB0E6C7F7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24FEED-3859-4EF2-BF5F-A64F970AC4BE}" type="pres">
      <dgm:prSet presAssocID="{3F9D0C28-6AA7-49D1-93C7-2D4EB0E6C7F7}" presName="rootConnector" presStyleLbl="node2" presStyleIdx="0" presStyleCnt="2"/>
      <dgm:spPr/>
      <dgm:t>
        <a:bodyPr/>
        <a:lstStyle/>
        <a:p>
          <a:endParaRPr lang="ru-RU"/>
        </a:p>
      </dgm:t>
    </dgm:pt>
    <dgm:pt modelId="{1851A9AF-8C4C-4808-BD7D-60543A43FA43}" type="pres">
      <dgm:prSet presAssocID="{3F9D0C28-6AA7-49D1-93C7-2D4EB0E6C7F7}" presName="hierChild4" presStyleCnt="0"/>
      <dgm:spPr/>
    </dgm:pt>
    <dgm:pt modelId="{952C47C3-B274-4120-9884-5CB46927B2FE}" type="pres">
      <dgm:prSet presAssocID="{3F9D0C28-6AA7-49D1-93C7-2D4EB0E6C7F7}" presName="hierChild5" presStyleCnt="0"/>
      <dgm:spPr/>
    </dgm:pt>
    <dgm:pt modelId="{26B0CF1F-987A-475B-A6B8-5ACDD988CD1D}" type="pres">
      <dgm:prSet presAssocID="{A3CF56FC-66E8-4E7F-98B5-0F31E1DEB884}" presName="Name37" presStyleLbl="parChTrans1D2" presStyleIdx="1" presStyleCnt="2"/>
      <dgm:spPr/>
      <dgm:t>
        <a:bodyPr/>
        <a:lstStyle/>
        <a:p>
          <a:endParaRPr lang="ru-RU"/>
        </a:p>
      </dgm:t>
    </dgm:pt>
    <dgm:pt modelId="{C9D3C704-BB28-4B8F-898A-131629FF5C4A}" type="pres">
      <dgm:prSet presAssocID="{34403E78-6060-4C75-ADA9-177BAC628060}" presName="hierRoot2" presStyleCnt="0">
        <dgm:presLayoutVars>
          <dgm:hierBranch val="init"/>
        </dgm:presLayoutVars>
      </dgm:prSet>
      <dgm:spPr/>
    </dgm:pt>
    <dgm:pt modelId="{FD8A3CD5-6873-4EFB-8E4F-96F342F66F8B}" type="pres">
      <dgm:prSet presAssocID="{34403E78-6060-4C75-ADA9-177BAC628060}" presName="rootComposite" presStyleCnt="0"/>
      <dgm:spPr/>
    </dgm:pt>
    <dgm:pt modelId="{20D320DF-3E3A-4058-A7BF-EFDB03BB1D9E}" type="pres">
      <dgm:prSet presAssocID="{34403E78-6060-4C75-ADA9-177BAC62806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3E9F60-352E-4C71-B069-7D1E5C1BB574}" type="pres">
      <dgm:prSet presAssocID="{34403E78-6060-4C75-ADA9-177BAC628060}" presName="rootConnector" presStyleLbl="node2" presStyleIdx="1" presStyleCnt="2"/>
      <dgm:spPr/>
      <dgm:t>
        <a:bodyPr/>
        <a:lstStyle/>
        <a:p>
          <a:endParaRPr lang="ru-RU"/>
        </a:p>
      </dgm:t>
    </dgm:pt>
    <dgm:pt modelId="{C7AE2C67-E0E9-4B96-94AE-B392EA9D2887}" type="pres">
      <dgm:prSet presAssocID="{34403E78-6060-4C75-ADA9-177BAC628060}" presName="hierChild4" presStyleCnt="0"/>
      <dgm:spPr/>
    </dgm:pt>
    <dgm:pt modelId="{ACAC6B31-2E10-427E-9685-96BEED7BE221}" type="pres">
      <dgm:prSet presAssocID="{34403E78-6060-4C75-ADA9-177BAC628060}" presName="hierChild5" presStyleCnt="0"/>
      <dgm:spPr/>
    </dgm:pt>
    <dgm:pt modelId="{2C7E3B3F-AE9C-4678-AB8A-39037C6EE40E}" type="pres">
      <dgm:prSet presAssocID="{0364D95E-022D-445B-812A-BC0DCC95DB79}" presName="hierChild3" presStyleCnt="0"/>
      <dgm:spPr/>
    </dgm:pt>
  </dgm:ptLst>
  <dgm:cxnLst>
    <dgm:cxn modelId="{15A6A88D-8E10-445B-A136-9DEE72ABDBAC}" srcId="{00D07060-91C1-48BD-AACF-2C9487F8C3D0}" destId="{0364D95E-022D-445B-812A-BC0DCC95DB79}" srcOrd="0" destOrd="0" parTransId="{FCB624B6-FE5A-4D67-99B9-9C3C777A23AA}" sibTransId="{691EEFEC-6AD5-4507-9984-64D5EF7E9945}"/>
    <dgm:cxn modelId="{07585E6C-D446-48F2-BB38-E1F87EBDE904}" type="presOf" srcId="{00D07060-91C1-48BD-AACF-2C9487F8C3D0}" destId="{17337BBC-64CB-4429-BB53-C368383D7395}" srcOrd="0" destOrd="0" presId="urn:microsoft.com/office/officeart/2005/8/layout/orgChart1"/>
    <dgm:cxn modelId="{639DF5E2-6C43-4255-8DE7-C4504A7D1715}" srcId="{0364D95E-022D-445B-812A-BC0DCC95DB79}" destId="{34403E78-6060-4C75-ADA9-177BAC628060}" srcOrd="1" destOrd="0" parTransId="{A3CF56FC-66E8-4E7F-98B5-0F31E1DEB884}" sibTransId="{E185EA44-5CC3-4BF0-9371-E303498727F8}"/>
    <dgm:cxn modelId="{0C2E1EC1-240A-4059-9979-E8CC250521C4}" type="presOf" srcId="{3F9D0C28-6AA7-49D1-93C7-2D4EB0E6C7F7}" destId="{A224FEED-3859-4EF2-BF5F-A64F970AC4BE}" srcOrd="1" destOrd="0" presId="urn:microsoft.com/office/officeart/2005/8/layout/orgChart1"/>
    <dgm:cxn modelId="{B8E08F37-463A-493A-BA2F-CA8C8C098B5C}" type="presOf" srcId="{34403E78-6060-4C75-ADA9-177BAC628060}" destId="{8E3E9F60-352E-4C71-B069-7D1E5C1BB574}" srcOrd="1" destOrd="0" presId="urn:microsoft.com/office/officeart/2005/8/layout/orgChart1"/>
    <dgm:cxn modelId="{B0746DC3-B3E1-4439-A8AE-94E1531F44D1}" type="presOf" srcId="{34403E78-6060-4C75-ADA9-177BAC628060}" destId="{20D320DF-3E3A-4058-A7BF-EFDB03BB1D9E}" srcOrd="0" destOrd="0" presId="urn:microsoft.com/office/officeart/2005/8/layout/orgChart1"/>
    <dgm:cxn modelId="{6D4574FA-D8A6-4E13-9998-7344C41CA75A}" type="presOf" srcId="{A3CF56FC-66E8-4E7F-98B5-0F31E1DEB884}" destId="{26B0CF1F-987A-475B-A6B8-5ACDD988CD1D}" srcOrd="0" destOrd="0" presId="urn:microsoft.com/office/officeart/2005/8/layout/orgChart1"/>
    <dgm:cxn modelId="{C88FE129-2AF7-4EAA-91FD-DAE89D03930B}" type="presOf" srcId="{0364D95E-022D-445B-812A-BC0DCC95DB79}" destId="{A1906184-E525-4623-B4B9-68E71494316E}" srcOrd="0" destOrd="0" presId="urn:microsoft.com/office/officeart/2005/8/layout/orgChart1"/>
    <dgm:cxn modelId="{4722EF4D-1C76-48EC-9FE0-A5FAF1D5691E}" srcId="{0364D95E-022D-445B-812A-BC0DCC95DB79}" destId="{3F9D0C28-6AA7-49D1-93C7-2D4EB0E6C7F7}" srcOrd="0" destOrd="0" parTransId="{C58243E7-7F0F-4E7C-A908-0AA5D55BC9AA}" sibTransId="{4A7C9D41-F9AF-48B3-96F1-8F970791B8F6}"/>
    <dgm:cxn modelId="{7BFD20C2-A330-4633-8458-0096689B887C}" type="presOf" srcId="{C58243E7-7F0F-4E7C-A908-0AA5D55BC9AA}" destId="{60BD0F9C-91EB-4CCD-B8EB-FD821562BB4B}" srcOrd="0" destOrd="0" presId="urn:microsoft.com/office/officeart/2005/8/layout/orgChart1"/>
    <dgm:cxn modelId="{491AA03B-DFD4-4FA6-AF89-D28CFB49B6AA}" type="presOf" srcId="{0364D95E-022D-445B-812A-BC0DCC95DB79}" destId="{70251067-B19B-40FD-81A3-3F86A5A924BC}" srcOrd="1" destOrd="0" presId="urn:microsoft.com/office/officeart/2005/8/layout/orgChart1"/>
    <dgm:cxn modelId="{DCAF9F51-2986-4A36-8B62-137F2A8A19EB}" type="presOf" srcId="{3F9D0C28-6AA7-49D1-93C7-2D4EB0E6C7F7}" destId="{A0C69B74-231A-4D1D-8A8D-0E1DE95CF56F}" srcOrd="0" destOrd="0" presId="urn:microsoft.com/office/officeart/2005/8/layout/orgChart1"/>
    <dgm:cxn modelId="{FC9DC53A-8527-4403-9172-E4E482806F49}" type="presParOf" srcId="{17337BBC-64CB-4429-BB53-C368383D7395}" destId="{19067945-8FD6-4142-B713-A04506A1EA25}" srcOrd="0" destOrd="0" presId="urn:microsoft.com/office/officeart/2005/8/layout/orgChart1"/>
    <dgm:cxn modelId="{50982231-CBF0-404B-B8EE-A367077F978D}" type="presParOf" srcId="{19067945-8FD6-4142-B713-A04506A1EA25}" destId="{6EABF6B3-A989-4730-8B8E-D18624908440}" srcOrd="0" destOrd="0" presId="urn:microsoft.com/office/officeart/2005/8/layout/orgChart1"/>
    <dgm:cxn modelId="{76CCFA8C-B499-4AA0-BF54-098A978E0B4C}" type="presParOf" srcId="{6EABF6B3-A989-4730-8B8E-D18624908440}" destId="{A1906184-E525-4623-B4B9-68E71494316E}" srcOrd="0" destOrd="0" presId="urn:microsoft.com/office/officeart/2005/8/layout/orgChart1"/>
    <dgm:cxn modelId="{D7E7E320-B749-466A-A45E-F294C726E22B}" type="presParOf" srcId="{6EABF6B3-A989-4730-8B8E-D18624908440}" destId="{70251067-B19B-40FD-81A3-3F86A5A924BC}" srcOrd="1" destOrd="0" presId="urn:microsoft.com/office/officeart/2005/8/layout/orgChart1"/>
    <dgm:cxn modelId="{65A66E3B-F6BB-4BF9-A681-6526F0011533}" type="presParOf" srcId="{19067945-8FD6-4142-B713-A04506A1EA25}" destId="{3ADEF375-D557-4FFB-BBE1-D082ADD1C2C4}" srcOrd="1" destOrd="0" presId="urn:microsoft.com/office/officeart/2005/8/layout/orgChart1"/>
    <dgm:cxn modelId="{80EF34F2-B478-4C45-B28B-7BFBB638722A}" type="presParOf" srcId="{3ADEF375-D557-4FFB-BBE1-D082ADD1C2C4}" destId="{60BD0F9C-91EB-4CCD-B8EB-FD821562BB4B}" srcOrd="0" destOrd="0" presId="urn:microsoft.com/office/officeart/2005/8/layout/orgChart1"/>
    <dgm:cxn modelId="{F0655DC0-6DAE-4C8F-9C06-803846985BC6}" type="presParOf" srcId="{3ADEF375-D557-4FFB-BBE1-D082ADD1C2C4}" destId="{7ECE2E0F-3366-4EB0-9D84-577C707FEA56}" srcOrd="1" destOrd="0" presId="urn:microsoft.com/office/officeart/2005/8/layout/orgChart1"/>
    <dgm:cxn modelId="{F0B0E7BF-94C3-44D7-A2F5-C47FBB6FD237}" type="presParOf" srcId="{7ECE2E0F-3366-4EB0-9D84-577C707FEA56}" destId="{D59BC69D-3952-40F2-BB43-EFF3CF396ED4}" srcOrd="0" destOrd="0" presId="urn:microsoft.com/office/officeart/2005/8/layout/orgChart1"/>
    <dgm:cxn modelId="{11BBDAE0-44DA-45FF-8ACB-41C918F91E73}" type="presParOf" srcId="{D59BC69D-3952-40F2-BB43-EFF3CF396ED4}" destId="{A0C69B74-231A-4D1D-8A8D-0E1DE95CF56F}" srcOrd="0" destOrd="0" presId="urn:microsoft.com/office/officeart/2005/8/layout/orgChart1"/>
    <dgm:cxn modelId="{5BBB7A28-D1F0-46BB-86E1-D53467D53787}" type="presParOf" srcId="{D59BC69D-3952-40F2-BB43-EFF3CF396ED4}" destId="{A224FEED-3859-4EF2-BF5F-A64F970AC4BE}" srcOrd="1" destOrd="0" presId="urn:microsoft.com/office/officeart/2005/8/layout/orgChart1"/>
    <dgm:cxn modelId="{992E92B4-DAE0-4826-A30D-46F5CC5E1742}" type="presParOf" srcId="{7ECE2E0F-3366-4EB0-9D84-577C707FEA56}" destId="{1851A9AF-8C4C-4808-BD7D-60543A43FA43}" srcOrd="1" destOrd="0" presId="urn:microsoft.com/office/officeart/2005/8/layout/orgChart1"/>
    <dgm:cxn modelId="{1CE557E5-94AB-4076-BB05-931AFEC9313A}" type="presParOf" srcId="{7ECE2E0F-3366-4EB0-9D84-577C707FEA56}" destId="{952C47C3-B274-4120-9884-5CB46927B2FE}" srcOrd="2" destOrd="0" presId="urn:microsoft.com/office/officeart/2005/8/layout/orgChart1"/>
    <dgm:cxn modelId="{CCBD8056-C0CF-4E1F-8016-5E5F45344946}" type="presParOf" srcId="{3ADEF375-D557-4FFB-BBE1-D082ADD1C2C4}" destId="{26B0CF1F-987A-475B-A6B8-5ACDD988CD1D}" srcOrd="2" destOrd="0" presId="urn:microsoft.com/office/officeart/2005/8/layout/orgChart1"/>
    <dgm:cxn modelId="{59C005DE-34E4-4DAC-8D8E-2163AAAE7432}" type="presParOf" srcId="{3ADEF375-D557-4FFB-BBE1-D082ADD1C2C4}" destId="{C9D3C704-BB28-4B8F-898A-131629FF5C4A}" srcOrd="3" destOrd="0" presId="urn:microsoft.com/office/officeart/2005/8/layout/orgChart1"/>
    <dgm:cxn modelId="{ED446FEB-B7BD-445C-AB49-90DB322888A9}" type="presParOf" srcId="{C9D3C704-BB28-4B8F-898A-131629FF5C4A}" destId="{FD8A3CD5-6873-4EFB-8E4F-96F342F66F8B}" srcOrd="0" destOrd="0" presId="urn:microsoft.com/office/officeart/2005/8/layout/orgChart1"/>
    <dgm:cxn modelId="{E0F59AE6-7900-4D5B-8C28-C38B6AC92018}" type="presParOf" srcId="{FD8A3CD5-6873-4EFB-8E4F-96F342F66F8B}" destId="{20D320DF-3E3A-4058-A7BF-EFDB03BB1D9E}" srcOrd="0" destOrd="0" presId="urn:microsoft.com/office/officeart/2005/8/layout/orgChart1"/>
    <dgm:cxn modelId="{530631CB-8FC4-4BD9-B518-2970B785F1E8}" type="presParOf" srcId="{FD8A3CD5-6873-4EFB-8E4F-96F342F66F8B}" destId="{8E3E9F60-352E-4C71-B069-7D1E5C1BB574}" srcOrd="1" destOrd="0" presId="urn:microsoft.com/office/officeart/2005/8/layout/orgChart1"/>
    <dgm:cxn modelId="{2B717727-CDF1-4846-8414-872E5A0A23FB}" type="presParOf" srcId="{C9D3C704-BB28-4B8F-898A-131629FF5C4A}" destId="{C7AE2C67-E0E9-4B96-94AE-B392EA9D2887}" srcOrd="1" destOrd="0" presId="urn:microsoft.com/office/officeart/2005/8/layout/orgChart1"/>
    <dgm:cxn modelId="{F80D1CD2-E4AB-4487-A5ED-3E7B9DDEF036}" type="presParOf" srcId="{C9D3C704-BB28-4B8F-898A-131629FF5C4A}" destId="{ACAC6B31-2E10-427E-9685-96BEED7BE221}" srcOrd="2" destOrd="0" presId="urn:microsoft.com/office/officeart/2005/8/layout/orgChart1"/>
    <dgm:cxn modelId="{E75C7F20-43E9-4EDC-9DA6-C67D19EE1432}" type="presParOf" srcId="{19067945-8FD6-4142-B713-A04506A1EA25}" destId="{2C7E3B3F-AE9C-4678-AB8A-39037C6EE40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B0CF1F-987A-475B-A6B8-5ACDD988CD1D}">
      <dsp:nvSpPr>
        <dsp:cNvPr id="0" name=""/>
        <dsp:cNvSpPr/>
      </dsp:nvSpPr>
      <dsp:spPr>
        <a:xfrm>
          <a:off x="2821801" y="1513961"/>
          <a:ext cx="1544223" cy="536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005"/>
              </a:lnTo>
              <a:lnTo>
                <a:pt x="1544223" y="268005"/>
              </a:lnTo>
              <a:lnTo>
                <a:pt x="1544223" y="536011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BD0F9C-91EB-4CCD-B8EB-FD821562BB4B}">
      <dsp:nvSpPr>
        <dsp:cNvPr id="0" name=""/>
        <dsp:cNvSpPr/>
      </dsp:nvSpPr>
      <dsp:spPr>
        <a:xfrm>
          <a:off x="1277577" y="1513961"/>
          <a:ext cx="1544223" cy="536011"/>
        </a:xfrm>
        <a:custGeom>
          <a:avLst/>
          <a:gdLst/>
          <a:ahLst/>
          <a:cxnLst/>
          <a:rect l="0" t="0" r="0" b="0"/>
          <a:pathLst>
            <a:path>
              <a:moveTo>
                <a:pt x="1544223" y="0"/>
              </a:moveTo>
              <a:lnTo>
                <a:pt x="1544223" y="268005"/>
              </a:lnTo>
              <a:lnTo>
                <a:pt x="0" y="268005"/>
              </a:lnTo>
              <a:lnTo>
                <a:pt x="0" y="536011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906184-E525-4623-B4B9-68E71494316E}">
      <dsp:nvSpPr>
        <dsp:cNvPr id="0" name=""/>
        <dsp:cNvSpPr/>
      </dsp:nvSpPr>
      <dsp:spPr>
        <a:xfrm>
          <a:off x="1545583" y="237743"/>
          <a:ext cx="2552434" cy="12762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accent3">
                  <a:lumMod val="25000"/>
                </a:schemeClr>
              </a:solidFill>
            </a:rPr>
            <a:t>Речь</a:t>
          </a:r>
          <a:endParaRPr lang="ru-RU" sz="4000" b="1" kern="1200" dirty="0">
            <a:solidFill>
              <a:schemeClr val="accent3">
                <a:lumMod val="25000"/>
              </a:schemeClr>
            </a:solidFill>
          </a:endParaRPr>
        </a:p>
      </dsp:txBody>
      <dsp:txXfrm>
        <a:off x="1545583" y="237743"/>
        <a:ext cx="2552434" cy="1276217"/>
      </dsp:txXfrm>
    </dsp:sp>
    <dsp:sp modelId="{A0C69B74-231A-4D1D-8A8D-0E1DE95CF56F}">
      <dsp:nvSpPr>
        <dsp:cNvPr id="0" name=""/>
        <dsp:cNvSpPr/>
      </dsp:nvSpPr>
      <dsp:spPr>
        <a:xfrm>
          <a:off x="1360" y="2049972"/>
          <a:ext cx="2552434" cy="12762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Речь устная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70C0"/>
              </a:solidFill>
            </a:rPr>
            <a:t>(говорю – слушаю)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звуки речи</a:t>
          </a:r>
          <a:endParaRPr lang="ru-RU" sz="2200" kern="1200" dirty="0"/>
        </a:p>
      </dsp:txBody>
      <dsp:txXfrm>
        <a:off x="1360" y="2049972"/>
        <a:ext cx="2552434" cy="1276217"/>
      </dsp:txXfrm>
    </dsp:sp>
    <dsp:sp modelId="{20D320DF-3E3A-4058-A7BF-EFDB03BB1D9E}">
      <dsp:nvSpPr>
        <dsp:cNvPr id="0" name=""/>
        <dsp:cNvSpPr/>
      </dsp:nvSpPr>
      <dsp:spPr>
        <a:xfrm>
          <a:off x="3089806" y="2049972"/>
          <a:ext cx="2552434" cy="12762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Речь письменная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70C0"/>
              </a:solidFill>
            </a:rPr>
            <a:t>(читаю – пишу)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буквы</a:t>
          </a:r>
          <a:endParaRPr lang="ru-RU" sz="2200" kern="1200" dirty="0"/>
        </a:p>
      </dsp:txBody>
      <dsp:txXfrm>
        <a:off x="3089806" y="2049972"/>
        <a:ext cx="2552434" cy="1276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/>
              <a:pPr/>
              <a:t>21.01.2021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/>
              <a:pPr/>
              <a:t>21.01.2021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/>
              <a:pPr/>
              <a:t>21.01.2021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BAC95-00EE-4F7B-BEA4-78EB3ADF69B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1A196-32B6-433E-9E2A-E964F775101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0922A-5258-46F2-A1F4-9C90867E66A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A5981-9561-488A-8CCD-453083CACD2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4031E-69F4-4460-8402-177D5C41481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8C648-CDE9-45D0-86B2-C2E04A0C58B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DD56B-C4B0-400E-A8D8-63EFE34A3BA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0C3AE-9AA0-4FB2-8FC6-E0136CDBCD2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/>
              <a:pPr/>
              <a:t>21.01.2021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52DDD-9B7D-44B0-ABF8-2E80A4DAFB3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A8501-5F2A-44FE-BEE4-DACBADB7DF4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3C724-362A-4971-B5F7-64DC9F12053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DF51E-7115-4701-AD23-D756DC505D6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1EB1C-256F-4011-9219-72AAA9B6256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155D2-6DC6-4C8F-9589-EDA1C107D56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0B075-DA31-463F-97FD-F4438AFA448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30857-8555-42D7-9D89-A6052C87245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7E72D-06AB-45FC-9A50-EE384706A9F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C8295-D808-4100-96CE-15FE93ADB49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/>
              <a:pPr/>
              <a:t>21.01.2021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0B226-88D6-4096-9311-248582CB4F0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3F2E5-B932-4B59-811D-7B9B0965088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CAAB5-2A53-456F-8218-CE2F26C617B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28CAB-0162-4907-BB0E-E715F53C40D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096BE-FCE7-417E-9137-D88EC597AB0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DBA51-B0D4-4B54-A897-F5893FCA432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680D5-7941-4E77-BE91-53FC1FC0B20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58AF6-EA24-43E3-9BAE-4D4B8D44CEB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C71E5-D2E4-4D0D-B167-6A1198ED0C3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C204E-281A-4425-AF9B-1238A2EEA48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/>
              <a:pPr/>
              <a:t>21.01.2021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79A22-1CC1-4D25-BC9A-AD91263952F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369C4-D1CE-4E83-B723-AC5526FE3EC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0C6C6-5D26-4FB5-B23A-912317274B9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7BDD0-2BE2-4C6D-900B-5E3DB7BE951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1300" y="274638"/>
            <a:ext cx="20955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274638"/>
            <a:ext cx="61341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508AD-1E57-4B2E-8455-F93753E2372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/>
              <a:pPr/>
              <a:t>21.01.2021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/>
              <a:pPr/>
              <a:t>21.01.2021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/>
              <a:pPr/>
              <a:t>21.01.2021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/>
              <a:pPr/>
              <a:t>21.01.2021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/>
              <a:pPr/>
              <a:t>21.01.2021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1286ECE-F6CD-44FC-B86F-1226C2EEFE40}" type="datetimeFigureOut">
              <a:rPr lang="ru-RU" smtClean="0"/>
              <a:pPr/>
              <a:t>21.01.2021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81B1FBD-F907-4B86-A25C-79FB7B4A7E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7989ECD-7D65-484C-93B7-06F71B82CC5D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A167A02-1193-40B3-90D5-687B0941F5CD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A554B0E-52A0-4ED8-8DCA-F6BB8E387A2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876"/>
            <a:ext cx="7772400" cy="1470025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dventure" pitchFamily="2" charset="0"/>
              </a:rPr>
              <a:t>Тренажер по русскому языку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dventure" pitchFamily="2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dventure" pitchFamily="2" charset="0"/>
              </a:rPr>
              <a:t>1 класс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dventure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5143512"/>
            <a:ext cx="4045626" cy="1323972"/>
          </a:xfrm>
        </p:spPr>
        <p:txBody>
          <a:bodyPr/>
          <a:lstStyle/>
          <a:p>
            <a:pPr algn="r"/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gatha-Modern" pitchFamily="34" charset="0"/>
              </a:rPr>
              <a:t>Учитель </a:t>
            </a:r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gatha-Modern" pitchFamily="34" charset="0"/>
              </a:rPr>
              <a:t>начальных классов </a:t>
            </a:r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gatha-Modern" pitchFamily="34" charset="0"/>
              </a:rPr>
              <a:t>Александрова Анна Владимировна</a:t>
            </a:r>
          </a:p>
          <a:p>
            <a:pPr algn="r"/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gatha-Modern" pitchFamily="34" charset="0"/>
              </a:rPr>
              <a:t>МБОУ </a:t>
            </a:r>
            <a:r>
              <a:rPr lang="ru-RU" sz="1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gatha-Modern" pitchFamily="34" charset="0"/>
              </a:rPr>
              <a:t>Шелокшанской</a:t>
            </a:r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gatha-Modern" pitchFamily="34" charset="0"/>
              </a:rPr>
              <a:t> ОШ</a:t>
            </a:r>
            <a:endParaRPr lang="ru-RU" sz="1600" dirty="0" smtClean="0">
              <a:solidFill>
                <a:schemeClr val="accent1">
                  <a:lumMod val="60000"/>
                  <a:lumOff val="40000"/>
                </a:schemeClr>
              </a:solidFill>
              <a:latin typeface="Agatha-Moder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  <a:solidFill>
            <a:srgbClr val="00B050">
              <a:alpha val="38000"/>
            </a:srgbClr>
          </a:solidFill>
        </p:spPr>
        <p:txBody>
          <a:bodyPr/>
          <a:lstStyle/>
          <a:p>
            <a:pPr algn="just"/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</a:rPr>
              <a:t>Вспомни правила переноса. Найди в каждом столбике «лишнее» слово. Проверь.</a:t>
            </a:r>
            <a:endParaRPr lang="ru-RU" sz="28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86512" y="3857628"/>
            <a:ext cx="150019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мяч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86512" y="3071810"/>
            <a:ext cx="150019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шарики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86512" y="2357430"/>
            <a:ext cx="150019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кукла</a:t>
            </a:r>
            <a:endParaRPr lang="ru-RU" sz="2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14744" y="3857628"/>
            <a:ext cx="150019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щёки</a:t>
            </a:r>
            <a:endParaRPr lang="ru-RU" sz="2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14744" y="3071810"/>
            <a:ext cx="150019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глаз</a:t>
            </a:r>
            <a:endParaRPr lang="ru-RU" sz="2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14744" y="2357430"/>
            <a:ext cx="150019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голова</a:t>
            </a:r>
            <a:endParaRPr lang="ru-RU" sz="2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71538" y="3857628"/>
            <a:ext cx="150019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ёжик</a:t>
            </a:r>
            <a:endParaRPr lang="ru-RU" sz="2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1538" y="3071810"/>
            <a:ext cx="150019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олень</a:t>
            </a:r>
            <a:endParaRPr lang="ru-RU" sz="2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71538" y="2285992"/>
            <a:ext cx="150019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заяц</a:t>
            </a:r>
            <a:endParaRPr lang="ru-RU" sz="2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57620" y="5000636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7643834" y="5929330"/>
            <a:ext cx="857256" cy="6429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286676" cy="1143000"/>
          </a:xfrm>
          <a:solidFill>
            <a:srgbClr val="00B050">
              <a:alpha val="38000"/>
            </a:srgbClr>
          </a:solidFill>
        </p:spPr>
        <p:txBody>
          <a:bodyPr/>
          <a:lstStyle/>
          <a:p>
            <a:pPr algn="just"/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</a:rPr>
              <a:t>Выпиши только те слова, которые можно перенести. Проверь.</a:t>
            </a:r>
            <a:endParaRPr lang="ru-RU" sz="28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3108" y="2143116"/>
            <a:ext cx="5857916" cy="2214578"/>
          </a:xfrm>
          <a:prstGeom prst="round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Ольга, Оля, Ирина, Ира, Пётр, Петя, Тая, Таисия, Варвара, Варя.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57620" y="5000636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7643834" y="5929330"/>
            <a:ext cx="857256" cy="6429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43108" y="2143116"/>
            <a:ext cx="5857916" cy="2214578"/>
          </a:xfrm>
          <a:prstGeom prst="round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Ольга, Ирина, Петя, Таисия, Варвара, Варя.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286676" cy="1143000"/>
          </a:xfrm>
          <a:solidFill>
            <a:srgbClr val="00B050">
              <a:alpha val="38000"/>
            </a:srgbClr>
          </a:solidFill>
        </p:spPr>
        <p:txBody>
          <a:bodyPr/>
          <a:lstStyle/>
          <a:p>
            <a:pPr algn="just"/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</a:rPr>
              <a:t>Выпиши только те слова, которые можно перенести. Проверь.</a:t>
            </a:r>
            <a:endParaRPr lang="ru-RU" sz="28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3108" y="2143116"/>
            <a:ext cx="5857916" cy="2214578"/>
          </a:xfrm>
          <a:prstGeom prst="round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Ольга, Оля, Ирина, Ира, Пётр, Петя, Тая, Таисия, Варвара, Варя.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57620" y="5000636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43108" y="2143116"/>
            <a:ext cx="5857916" cy="2214578"/>
          </a:xfrm>
          <a:prstGeom prst="round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Ольга, Ирина, Петя, Таисия, Варвара, Варя.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85818"/>
          </a:xfrm>
        </p:spPr>
        <p:txBody>
          <a:bodyPr/>
          <a:lstStyle/>
          <a:p>
            <a:r>
              <a:rPr lang="ru-RU" sz="2400" i="1" dirty="0" smtClean="0">
                <a:solidFill>
                  <a:schemeClr val="accent3">
                    <a:lumMod val="25000"/>
                  </a:schemeClr>
                </a:solidFill>
              </a:rPr>
              <a:t>Давай повторим все, что ты узнал </a:t>
            </a:r>
            <a:br>
              <a:rPr lang="ru-RU" sz="2400" i="1" dirty="0" smtClean="0">
                <a:solidFill>
                  <a:schemeClr val="accent3">
                    <a:lumMod val="25000"/>
                  </a:schemeClr>
                </a:solidFill>
              </a:rPr>
            </a:br>
            <a:r>
              <a:rPr lang="ru-RU" sz="2400" i="1" dirty="0" smtClean="0">
                <a:solidFill>
                  <a:schemeClr val="accent3">
                    <a:lumMod val="25000"/>
                  </a:schemeClr>
                </a:solidFill>
              </a:rPr>
              <a:t>на уроках обучения грамоте!</a:t>
            </a:r>
            <a:endParaRPr lang="ru-RU" sz="2400" i="1" dirty="0">
              <a:solidFill>
                <a:schemeClr val="accent3">
                  <a:lumMod val="2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00092" y="1571610"/>
          <a:ext cx="7215245" cy="17145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1657"/>
                <a:gridCol w="288610"/>
                <a:gridCol w="288610"/>
                <a:gridCol w="288610"/>
                <a:gridCol w="288610"/>
                <a:gridCol w="288610"/>
                <a:gridCol w="288610"/>
                <a:gridCol w="288610"/>
                <a:gridCol w="288610"/>
                <a:gridCol w="288610"/>
                <a:gridCol w="288610"/>
                <a:gridCol w="288610"/>
                <a:gridCol w="288610"/>
                <a:gridCol w="288610"/>
                <a:gridCol w="288610"/>
                <a:gridCol w="288610"/>
                <a:gridCol w="1154438"/>
              </a:tblGrid>
              <a:tr h="428629"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ГЛАСНЫЕ</a:t>
                      </a:r>
                      <a:endParaRPr lang="ru-RU" b="1" dirty="0">
                        <a:solidFill>
                          <a:schemeClr val="accent3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у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э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rgbClr val="C00000"/>
                          </a:solidFill>
                        </a:rPr>
                        <a:t>ы</a:t>
                      </a:r>
                      <a:endParaRPr lang="ru-RU" sz="1800" b="1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 rowSpan="2" gridSpan="11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Ударные, безударные</a:t>
                      </a:r>
                      <a:endParaRPr lang="ru-RU" b="1" dirty="0">
                        <a:solidFill>
                          <a:schemeClr val="accent3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6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я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ё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rgbClr val="C00000"/>
                          </a:solidFill>
                        </a:rPr>
                        <a:t>ю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 gridSpan="1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8629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СОГЛАСНЫЕ</a:t>
                      </a:r>
                      <a:endParaRPr lang="ru-RU" sz="2400" b="1" dirty="0">
                        <a:solidFill>
                          <a:schemeClr val="accent3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/>
                        <a:t>й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л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м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/>
                        <a:t>н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/>
                        <a:t>р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б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в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г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/>
                        <a:t>д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ж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/>
                        <a:t>з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Звонкие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Глухие </a:t>
                      </a:r>
                      <a:endParaRPr lang="ru-RU" sz="1400" b="1" dirty="0">
                        <a:solidFill>
                          <a:schemeClr val="accent3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286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/>
                        <a:t>п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/>
                        <a:t>ф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к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т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/>
                        <a:t>ш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с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/>
                        <a:t>х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/>
                        <a:t>ц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ч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/>
                        <a:t>щ</a:t>
                      </a:r>
                      <a:endParaRPr lang="ru-RU" sz="18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1071538" y="3643314"/>
            <a:ext cx="7215238" cy="357190"/>
          </a:xfrm>
          <a:prstGeom prst="roundRect">
            <a:avLst/>
          </a:prstGeom>
          <a:solidFill>
            <a:srgbClr val="00B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[</a:t>
            </a:r>
            <a:r>
              <a:rPr lang="ru-RU" dirty="0" err="1" smtClean="0"/>
              <a:t>й</a:t>
            </a:r>
            <a:r>
              <a:rPr lang="ru-RU" baseline="30000" dirty="0" smtClean="0"/>
              <a:t>,</a:t>
            </a:r>
            <a:r>
              <a:rPr lang="en-US" dirty="0" smtClean="0"/>
              <a:t>] [</a:t>
            </a:r>
            <a:r>
              <a:rPr lang="ru-RU" dirty="0" smtClean="0"/>
              <a:t>ч</a:t>
            </a:r>
            <a:r>
              <a:rPr lang="ru-RU" baseline="30000" dirty="0" smtClean="0"/>
              <a:t>,</a:t>
            </a:r>
            <a:r>
              <a:rPr lang="en-US" dirty="0" smtClean="0"/>
              <a:t>]</a:t>
            </a:r>
            <a:r>
              <a:rPr lang="ru-RU" dirty="0" smtClean="0"/>
              <a:t> </a:t>
            </a:r>
            <a:r>
              <a:rPr lang="en-US" dirty="0" smtClean="0"/>
              <a:t>[</a:t>
            </a:r>
            <a:r>
              <a:rPr lang="ru-RU" dirty="0" err="1" smtClean="0"/>
              <a:t>щ</a:t>
            </a:r>
            <a:r>
              <a:rPr lang="ru-RU" baseline="30000" dirty="0" smtClean="0"/>
              <a:t>,</a:t>
            </a:r>
            <a:r>
              <a:rPr lang="en-US" dirty="0" smtClean="0"/>
              <a:t>]</a:t>
            </a:r>
            <a:r>
              <a:rPr lang="ru-RU" dirty="0" smtClean="0"/>
              <a:t>         </a:t>
            </a:r>
            <a:r>
              <a:rPr lang="en-US" dirty="0" smtClean="0"/>
              <a:t>[</a:t>
            </a:r>
            <a:r>
              <a:rPr lang="ru-RU" dirty="0" smtClean="0"/>
              <a:t>б</a:t>
            </a:r>
            <a:r>
              <a:rPr lang="ru-RU" baseline="30000" dirty="0" smtClean="0"/>
              <a:t>,</a:t>
            </a:r>
            <a:r>
              <a:rPr lang="en-US" dirty="0" smtClean="0"/>
              <a:t>]</a:t>
            </a:r>
            <a:r>
              <a:rPr lang="ru-RU" dirty="0" smtClean="0"/>
              <a:t> </a:t>
            </a:r>
            <a:r>
              <a:rPr lang="en-US" dirty="0" smtClean="0"/>
              <a:t>[</a:t>
            </a:r>
            <a:r>
              <a:rPr lang="ru-RU" dirty="0" smtClean="0"/>
              <a:t>в</a:t>
            </a:r>
            <a:r>
              <a:rPr lang="ru-RU" baseline="30000" dirty="0" smtClean="0"/>
              <a:t>,</a:t>
            </a:r>
            <a:r>
              <a:rPr lang="en-US" dirty="0" smtClean="0"/>
              <a:t>] [</a:t>
            </a:r>
            <a:r>
              <a:rPr lang="ru-RU" dirty="0" smtClean="0"/>
              <a:t>г</a:t>
            </a:r>
            <a:r>
              <a:rPr lang="ru-RU" baseline="30000" dirty="0" smtClean="0"/>
              <a:t>,</a:t>
            </a:r>
            <a:r>
              <a:rPr lang="en-US" dirty="0" smtClean="0"/>
              <a:t>]</a:t>
            </a:r>
            <a:r>
              <a:rPr lang="ru-RU" dirty="0" smtClean="0"/>
              <a:t> </a:t>
            </a:r>
            <a:r>
              <a:rPr lang="en-US" dirty="0" smtClean="0"/>
              <a:t>[</a:t>
            </a:r>
            <a:r>
              <a:rPr lang="ru-RU" dirty="0" err="1" smtClean="0"/>
              <a:t>д</a:t>
            </a:r>
            <a:r>
              <a:rPr lang="ru-RU" baseline="30000" dirty="0" smtClean="0"/>
              <a:t>,</a:t>
            </a:r>
            <a:r>
              <a:rPr lang="en-US" dirty="0" smtClean="0"/>
              <a:t>]</a:t>
            </a:r>
            <a:r>
              <a:rPr lang="ru-RU" dirty="0" smtClean="0"/>
              <a:t> </a:t>
            </a:r>
            <a:r>
              <a:rPr lang="en-US" dirty="0" smtClean="0"/>
              <a:t>[</a:t>
            </a:r>
            <a:r>
              <a:rPr lang="ru-RU" dirty="0" err="1" smtClean="0"/>
              <a:t>з</a:t>
            </a:r>
            <a:r>
              <a:rPr lang="ru-RU" baseline="30000" dirty="0" smtClean="0"/>
              <a:t>,</a:t>
            </a:r>
            <a:r>
              <a:rPr lang="en-US" dirty="0" smtClean="0"/>
              <a:t>] [</a:t>
            </a:r>
            <a:r>
              <a:rPr lang="ru-RU" dirty="0" smtClean="0"/>
              <a:t>к</a:t>
            </a:r>
            <a:r>
              <a:rPr lang="ru-RU" baseline="30000" dirty="0" smtClean="0"/>
              <a:t>,</a:t>
            </a:r>
            <a:r>
              <a:rPr lang="en-US" dirty="0" smtClean="0"/>
              <a:t>]</a:t>
            </a:r>
            <a:r>
              <a:rPr lang="ru-RU" dirty="0" smtClean="0"/>
              <a:t> </a:t>
            </a:r>
            <a:r>
              <a:rPr lang="en-US" dirty="0" smtClean="0"/>
              <a:t>[</a:t>
            </a:r>
            <a:r>
              <a:rPr lang="ru-RU" dirty="0" smtClean="0"/>
              <a:t>л</a:t>
            </a:r>
            <a:r>
              <a:rPr lang="ru-RU" baseline="30000" dirty="0" smtClean="0"/>
              <a:t>,</a:t>
            </a:r>
            <a:r>
              <a:rPr lang="en-US" dirty="0" smtClean="0"/>
              <a:t>]</a:t>
            </a:r>
            <a:r>
              <a:rPr lang="ru-RU" dirty="0" smtClean="0"/>
              <a:t> </a:t>
            </a:r>
            <a:r>
              <a:rPr lang="en-US" dirty="0" smtClean="0"/>
              <a:t>[</a:t>
            </a:r>
            <a:r>
              <a:rPr lang="ru-RU" dirty="0" smtClean="0"/>
              <a:t>м</a:t>
            </a:r>
            <a:r>
              <a:rPr lang="ru-RU" baseline="30000" dirty="0" smtClean="0"/>
              <a:t>,</a:t>
            </a:r>
            <a:r>
              <a:rPr lang="en-US" dirty="0" smtClean="0"/>
              <a:t>]</a:t>
            </a:r>
            <a:r>
              <a:rPr lang="ru-RU" dirty="0" smtClean="0"/>
              <a:t> </a:t>
            </a:r>
            <a:r>
              <a:rPr lang="en-US" dirty="0" smtClean="0"/>
              <a:t>[</a:t>
            </a:r>
            <a:r>
              <a:rPr lang="ru-RU" dirty="0" err="1" smtClean="0"/>
              <a:t>н</a:t>
            </a:r>
            <a:r>
              <a:rPr lang="ru-RU" baseline="30000" dirty="0" smtClean="0"/>
              <a:t>,</a:t>
            </a:r>
            <a:r>
              <a:rPr lang="en-US" dirty="0" smtClean="0"/>
              <a:t>]</a:t>
            </a:r>
            <a:r>
              <a:rPr lang="ru-RU" dirty="0" smtClean="0"/>
              <a:t> </a:t>
            </a:r>
            <a:r>
              <a:rPr lang="en-US" dirty="0" smtClean="0"/>
              <a:t>[</a:t>
            </a:r>
            <a:r>
              <a:rPr lang="ru-RU" dirty="0" err="1" smtClean="0"/>
              <a:t>п</a:t>
            </a:r>
            <a:r>
              <a:rPr lang="ru-RU" baseline="30000" dirty="0" smtClean="0"/>
              <a:t>,</a:t>
            </a:r>
            <a:r>
              <a:rPr lang="en-US" dirty="0" smtClean="0"/>
              <a:t>] [</a:t>
            </a:r>
            <a:r>
              <a:rPr lang="ru-RU" dirty="0" err="1" smtClean="0"/>
              <a:t>р</a:t>
            </a:r>
            <a:r>
              <a:rPr lang="ru-RU" baseline="30000" dirty="0" smtClean="0"/>
              <a:t>,</a:t>
            </a:r>
            <a:r>
              <a:rPr lang="en-US" dirty="0" smtClean="0"/>
              <a:t>] [</a:t>
            </a:r>
            <a:r>
              <a:rPr lang="ru-RU" dirty="0" smtClean="0"/>
              <a:t>с</a:t>
            </a:r>
            <a:r>
              <a:rPr lang="ru-RU" baseline="30000" dirty="0" smtClean="0"/>
              <a:t>,</a:t>
            </a:r>
            <a:r>
              <a:rPr lang="en-US" dirty="0" smtClean="0"/>
              <a:t>] [</a:t>
            </a:r>
            <a:r>
              <a:rPr lang="ru-RU" dirty="0" smtClean="0"/>
              <a:t>т</a:t>
            </a:r>
            <a:r>
              <a:rPr lang="ru-RU" baseline="30000" dirty="0" smtClean="0"/>
              <a:t>,</a:t>
            </a:r>
            <a:r>
              <a:rPr lang="en-US" dirty="0" smtClean="0"/>
              <a:t>] [</a:t>
            </a:r>
            <a:r>
              <a:rPr lang="ru-RU" dirty="0" err="1" smtClean="0"/>
              <a:t>ф</a:t>
            </a:r>
            <a:r>
              <a:rPr lang="ru-RU" baseline="30000" dirty="0" smtClean="0"/>
              <a:t>,</a:t>
            </a:r>
            <a:r>
              <a:rPr lang="en-US" dirty="0" smtClean="0"/>
              <a:t>] [</a:t>
            </a:r>
            <a:r>
              <a:rPr lang="ru-RU" dirty="0" err="1" smtClean="0"/>
              <a:t>х</a:t>
            </a:r>
            <a:r>
              <a:rPr lang="ru-RU" baseline="30000" dirty="0" smtClean="0"/>
              <a:t>,</a:t>
            </a:r>
            <a:r>
              <a:rPr lang="en-US" dirty="0" smtClean="0"/>
              <a:t>]</a:t>
            </a:r>
            <a:endParaRPr lang="ru-RU" dirty="0" smtClean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1538" y="4286256"/>
            <a:ext cx="7215238" cy="357190"/>
          </a:xfrm>
          <a:prstGeom prst="roundRect">
            <a:avLst/>
          </a:prstGeom>
          <a:solidFill>
            <a:srgbClr val="0070C0"/>
          </a:solidFill>
          <a:ln>
            <a:solidFill>
              <a:srgbClr val="0A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[</a:t>
            </a:r>
            <a:r>
              <a:rPr lang="ru-RU" dirty="0"/>
              <a:t>ж</a:t>
            </a:r>
            <a:r>
              <a:rPr lang="en-US" dirty="0" smtClean="0"/>
              <a:t>] [</a:t>
            </a:r>
            <a:r>
              <a:rPr lang="ru-RU" dirty="0" err="1"/>
              <a:t>ш</a:t>
            </a:r>
            <a:r>
              <a:rPr lang="en-US" dirty="0" smtClean="0"/>
              <a:t>]</a:t>
            </a:r>
            <a:r>
              <a:rPr lang="ru-RU" dirty="0" smtClean="0"/>
              <a:t> </a:t>
            </a:r>
            <a:r>
              <a:rPr lang="en-US" dirty="0" smtClean="0"/>
              <a:t>[</a:t>
            </a:r>
            <a:r>
              <a:rPr lang="ru-RU" dirty="0" err="1"/>
              <a:t>ц</a:t>
            </a:r>
            <a:r>
              <a:rPr lang="en-US" dirty="0" smtClean="0"/>
              <a:t>]</a:t>
            </a:r>
            <a:r>
              <a:rPr lang="ru-RU" dirty="0" smtClean="0"/>
              <a:t>       </a:t>
            </a:r>
            <a:r>
              <a:rPr lang="en-US" dirty="0" smtClean="0"/>
              <a:t>[</a:t>
            </a:r>
            <a:r>
              <a:rPr lang="ru-RU" dirty="0" smtClean="0"/>
              <a:t>б</a:t>
            </a:r>
            <a:r>
              <a:rPr lang="en-US" dirty="0" smtClean="0"/>
              <a:t>]</a:t>
            </a:r>
            <a:r>
              <a:rPr lang="ru-RU" dirty="0" smtClean="0"/>
              <a:t>  </a:t>
            </a:r>
            <a:r>
              <a:rPr lang="en-US" dirty="0" smtClean="0"/>
              <a:t>[</a:t>
            </a:r>
            <a:r>
              <a:rPr lang="ru-RU" dirty="0" smtClean="0"/>
              <a:t>в</a:t>
            </a:r>
            <a:r>
              <a:rPr lang="en-US" dirty="0" smtClean="0"/>
              <a:t>] </a:t>
            </a:r>
            <a:r>
              <a:rPr lang="ru-RU" dirty="0" smtClean="0"/>
              <a:t> </a:t>
            </a:r>
            <a:r>
              <a:rPr lang="en-US" dirty="0" smtClean="0"/>
              <a:t>[</a:t>
            </a:r>
            <a:r>
              <a:rPr lang="ru-RU" dirty="0" smtClean="0"/>
              <a:t>г</a:t>
            </a:r>
            <a:r>
              <a:rPr lang="en-US" dirty="0" smtClean="0"/>
              <a:t>]</a:t>
            </a:r>
            <a:r>
              <a:rPr lang="ru-RU" dirty="0" smtClean="0"/>
              <a:t>  </a:t>
            </a:r>
            <a:r>
              <a:rPr lang="en-US" dirty="0" smtClean="0"/>
              <a:t>[</a:t>
            </a:r>
            <a:r>
              <a:rPr lang="ru-RU" dirty="0" err="1" smtClean="0"/>
              <a:t>д</a:t>
            </a:r>
            <a:r>
              <a:rPr lang="en-US" dirty="0" smtClean="0"/>
              <a:t>]</a:t>
            </a:r>
            <a:r>
              <a:rPr lang="ru-RU" dirty="0" smtClean="0"/>
              <a:t>  </a:t>
            </a:r>
            <a:r>
              <a:rPr lang="en-US" dirty="0" smtClean="0"/>
              <a:t>[</a:t>
            </a:r>
            <a:r>
              <a:rPr lang="ru-RU" dirty="0" err="1" smtClean="0"/>
              <a:t>з</a:t>
            </a:r>
            <a:r>
              <a:rPr lang="en-US" dirty="0" smtClean="0"/>
              <a:t>]</a:t>
            </a:r>
            <a:r>
              <a:rPr lang="ru-RU" dirty="0" smtClean="0"/>
              <a:t> </a:t>
            </a:r>
            <a:r>
              <a:rPr lang="en-US" dirty="0" smtClean="0"/>
              <a:t> [</a:t>
            </a:r>
            <a:r>
              <a:rPr lang="ru-RU" dirty="0" smtClean="0"/>
              <a:t>к</a:t>
            </a:r>
            <a:r>
              <a:rPr lang="en-US" dirty="0" smtClean="0"/>
              <a:t>]</a:t>
            </a:r>
            <a:r>
              <a:rPr lang="ru-RU" dirty="0" smtClean="0"/>
              <a:t>  </a:t>
            </a:r>
            <a:r>
              <a:rPr lang="en-US" dirty="0" smtClean="0"/>
              <a:t>[</a:t>
            </a:r>
            <a:r>
              <a:rPr lang="ru-RU" dirty="0" smtClean="0"/>
              <a:t>л</a:t>
            </a:r>
            <a:r>
              <a:rPr lang="en-US" dirty="0" smtClean="0"/>
              <a:t>]</a:t>
            </a:r>
            <a:r>
              <a:rPr lang="ru-RU" dirty="0" smtClean="0"/>
              <a:t>  </a:t>
            </a:r>
            <a:r>
              <a:rPr lang="en-US" dirty="0" smtClean="0"/>
              <a:t>[</a:t>
            </a:r>
            <a:r>
              <a:rPr lang="ru-RU" dirty="0" smtClean="0"/>
              <a:t>м</a:t>
            </a:r>
            <a:r>
              <a:rPr lang="en-US" dirty="0" smtClean="0"/>
              <a:t>]</a:t>
            </a:r>
            <a:r>
              <a:rPr lang="ru-RU" dirty="0" smtClean="0"/>
              <a:t>  </a:t>
            </a:r>
            <a:r>
              <a:rPr lang="en-US" dirty="0" smtClean="0"/>
              <a:t>[</a:t>
            </a:r>
            <a:r>
              <a:rPr lang="ru-RU" dirty="0" err="1" smtClean="0"/>
              <a:t>н</a:t>
            </a:r>
            <a:r>
              <a:rPr lang="en-US" dirty="0" smtClean="0"/>
              <a:t>]</a:t>
            </a:r>
            <a:r>
              <a:rPr lang="ru-RU" dirty="0" smtClean="0"/>
              <a:t>  </a:t>
            </a:r>
            <a:r>
              <a:rPr lang="en-US" dirty="0" smtClean="0"/>
              <a:t>[</a:t>
            </a:r>
            <a:r>
              <a:rPr lang="ru-RU" dirty="0" err="1" smtClean="0"/>
              <a:t>п</a:t>
            </a:r>
            <a:r>
              <a:rPr lang="en-US" dirty="0" smtClean="0"/>
              <a:t>]</a:t>
            </a:r>
            <a:r>
              <a:rPr lang="ru-RU" dirty="0" smtClean="0"/>
              <a:t> </a:t>
            </a:r>
            <a:r>
              <a:rPr lang="en-US" dirty="0" smtClean="0"/>
              <a:t> [</a:t>
            </a:r>
            <a:r>
              <a:rPr lang="ru-RU" dirty="0" err="1" smtClean="0"/>
              <a:t>р</a:t>
            </a:r>
            <a:r>
              <a:rPr lang="en-US" dirty="0" smtClean="0"/>
              <a:t>] </a:t>
            </a:r>
            <a:r>
              <a:rPr lang="ru-RU" dirty="0" smtClean="0"/>
              <a:t> </a:t>
            </a:r>
            <a:r>
              <a:rPr lang="en-US" dirty="0" smtClean="0"/>
              <a:t>[</a:t>
            </a:r>
            <a:r>
              <a:rPr lang="ru-RU" dirty="0" smtClean="0"/>
              <a:t>с</a:t>
            </a:r>
            <a:r>
              <a:rPr lang="en-US" dirty="0" smtClean="0"/>
              <a:t>] </a:t>
            </a:r>
            <a:r>
              <a:rPr lang="ru-RU" dirty="0" smtClean="0"/>
              <a:t> </a:t>
            </a:r>
            <a:r>
              <a:rPr lang="en-US" dirty="0" smtClean="0"/>
              <a:t>[</a:t>
            </a:r>
            <a:r>
              <a:rPr lang="ru-RU" dirty="0" smtClean="0"/>
              <a:t>т</a:t>
            </a:r>
            <a:r>
              <a:rPr lang="en-US" dirty="0" smtClean="0"/>
              <a:t>] </a:t>
            </a:r>
            <a:r>
              <a:rPr lang="ru-RU" dirty="0" smtClean="0"/>
              <a:t> </a:t>
            </a:r>
            <a:r>
              <a:rPr lang="en-US" dirty="0" smtClean="0"/>
              <a:t>[</a:t>
            </a:r>
            <a:r>
              <a:rPr lang="ru-RU" dirty="0" err="1" smtClean="0"/>
              <a:t>ф</a:t>
            </a:r>
            <a:r>
              <a:rPr lang="en-US" dirty="0" smtClean="0"/>
              <a:t>]</a:t>
            </a:r>
            <a:r>
              <a:rPr lang="ru-RU" dirty="0" smtClean="0"/>
              <a:t> </a:t>
            </a:r>
            <a:r>
              <a:rPr lang="en-US" dirty="0" smtClean="0"/>
              <a:t> [</a:t>
            </a:r>
            <a:r>
              <a:rPr lang="ru-RU" dirty="0" err="1" smtClean="0"/>
              <a:t>х</a:t>
            </a:r>
            <a:r>
              <a:rPr lang="en-US" dirty="0" smtClean="0"/>
              <a:t>]</a:t>
            </a:r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357422" y="3357562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</a:rPr>
              <a:t>Согласные мягкие</a:t>
            </a:r>
            <a:endParaRPr lang="ru-RU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8860" y="4000504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</a:rPr>
              <a:t>Согласные твердые</a:t>
            </a:r>
            <a:endParaRPr lang="ru-RU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86116" y="1142984"/>
            <a:ext cx="3000396" cy="428628"/>
          </a:xfrm>
          <a:prstGeom prst="roundRect">
            <a:avLst/>
          </a:prstGeom>
          <a:solidFill>
            <a:srgbClr val="C0000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Звуки букв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  <a:solidFill>
            <a:schemeClr val="accent1">
              <a:alpha val="63000"/>
            </a:schemeClr>
          </a:solidFill>
        </p:spPr>
        <p:txBody>
          <a:bodyPr/>
          <a:lstStyle/>
          <a:p>
            <a:pPr algn="just"/>
            <a:r>
              <a:rPr lang="ru-RU" sz="2400" dirty="0" smtClean="0">
                <a:solidFill>
                  <a:schemeClr val="accent5">
                    <a:lumMod val="10000"/>
                  </a:schemeClr>
                </a:solidFill>
              </a:rPr>
              <a:t>Выпиши слова, в которых есть только буквы твердых согласных звуков. Каким одним словом можно заменить слова каждой строчки? Проверь.</a:t>
            </a:r>
            <a:endParaRPr lang="ru-RU" sz="2400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28860" y="3857628"/>
            <a:ext cx="4929222" cy="714380"/>
          </a:xfrm>
          <a:prstGeom prst="roundRect">
            <a:avLst/>
          </a:prstGeom>
          <a:solidFill>
            <a:schemeClr val="accent3">
              <a:lumMod val="50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A0AB6"/>
                </a:solidFill>
              </a:rPr>
              <a:t>Чашка, ложка, нож, тарелка - </a:t>
            </a:r>
            <a:endParaRPr lang="ru-RU" sz="2400" dirty="0">
              <a:solidFill>
                <a:srgbClr val="0A0AB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28860" y="4714884"/>
            <a:ext cx="4929222" cy="714380"/>
          </a:xfrm>
          <a:prstGeom prst="roundRect">
            <a:avLst/>
          </a:prstGeom>
          <a:solidFill>
            <a:schemeClr val="accent3">
              <a:lumMod val="50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A0AB6"/>
                </a:solidFill>
              </a:rPr>
              <a:t>Стол, шкаф, диван, кресло - </a:t>
            </a:r>
            <a:endParaRPr lang="ru-RU" sz="2400" dirty="0">
              <a:solidFill>
                <a:srgbClr val="0A0AB6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28860" y="3857628"/>
            <a:ext cx="4929222" cy="714380"/>
          </a:xfrm>
          <a:prstGeom prst="roundRect">
            <a:avLst/>
          </a:prstGeom>
          <a:solidFill>
            <a:schemeClr val="accent3">
              <a:lumMod val="50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A0AB6"/>
                </a:solidFill>
              </a:rPr>
              <a:t>Л</a:t>
            </a:r>
            <a:r>
              <a:rPr lang="ru-RU" sz="2400" dirty="0" smtClean="0">
                <a:solidFill>
                  <a:srgbClr val="0A0AB6"/>
                </a:solidFill>
              </a:rPr>
              <a:t>ожка, нож – посуда. </a:t>
            </a:r>
            <a:endParaRPr lang="ru-RU" sz="2400" dirty="0">
              <a:solidFill>
                <a:srgbClr val="0A0AB6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28860" y="5572140"/>
            <a:ext cx="4929222" cy="714380"/>
          </a:xfrm>
          <a:prstGeom prst="roundRect">
            <a:avLst/>
          </a:prstGeom>
          <a:solidFill>
            <a:schemeClr val="accent3">
              <a:lumMod val="50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A0AB6"/>
                </a:solidFill>
              </a:rPr>
              <a:t>Хурма, слива, груша, персик - </a:t>
            </a:r>
            <a:endParaRPr lang="ru-RU" sz="2400" dirty="0">
              <a:solidFill>
                <a:srgbClr val="0A0AB6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28860" y="4714884"/>
            <a:ext cx="4929222" cy="714380"/>
          </a:xfrm>
          <a:prstGeom prst="roundRect">
            <a:avLst/>
          </a:prstGeom>
          <a:solidFill>
            <a:schemeClr val="accent3">
              <a:lumMod val="50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A0AB6"/>
                </a:solidFill>
              </a:rPr>
              <a:t>Стол, шкаф - мебель. </a:t>
            </a:r>
            <a:endParaRPr lang="ru-RU" sz="2400" dirty="0">
              <a:solidFill>
                <a:srgbClr val="0A0AB6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28860" y="5572140"/>
            <a:ext cx="4929222" cy="714380"/>
          </a:xfrm>
          <a:prstGeom prst="roundRect">
            <a:avLst/>
          </a:prstGeom>
          <a:solidFill>
            <a:schemeClr val="accent3">
              <a:lumMod val="50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A0AB6"/>
                </a:solidFill>
              </a:rPr>
              <a:t>Хурма, груша - фрукты. </a:t>
            </a:r>
            <a:endParaRPr lang="ru-RU" sz="2400" dirty="0">
              <a:solidFill>
                <a:srgbClr val="0A0AB6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72396" y="5500702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929586" y="6215082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8229600" cy="1000108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3">
                    <a:lumMod val="90000"/>
                  </a:schemeClr>
                </a:solidFill>
              </a:rPr>
              <a:t>Отгадай загадку. Запиши отгадку. </a:t>
            </a:r>
            <a:br>
              <a:rPr lang="ru-RU" sz="2400" dirty="0" smtClean="0">
                <a:solidFill>
                  <a:schemeClr val="accent3">
                    <a:lumMod val="9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90000"/>
                  </a:schemeClr>
                </a:solidFill>
              </a:rPr>
              <a:t>Сделай схему слова. Проверь.</a:t>
            </a:r>
            <a:endParaRPr lang="ru-RU" sz="2400" dirty="0">
              <a:solidFill>
                <a:schemeClr val="accent3">
                  <a:lumMod val="9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876"/>
            <a:ext cx="5143536" cy="2911477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3">
                    <a:lumMod val="90000"/>
                  </a:schemeClr>
                </a:solidFill>
              </a:rPr>
              <a:t>Трав копытами касаясь,</a:t>
            </a:r>
          </a:p>
          <a:p>
            <a:r>
              <a:rPr lang="ru-RU" sz="2800" dirty="0" smtClean="0">
                <a:solidFill>
                  <a:schemeClr val="accent3">
                    <a:lumMod val="90000"/>
                  </a:schemeClr>
                </a:solidFill>
              </a:rPr>
              <a:t>Ходит по лесу красавец,</a:t>
            </a:r>
          </a:p>
          <a:p>
            <a:r>
              <a:rPr lang="ru-RU" sz="2800" dirty="0" smtClean="0">
                <a:solidFill>
                  <a:schemeClr val="accent3">
                    <a:lumMod val="90000"/>
                  </a:schemeClr>
                </a:solidFill>
              </a:rPr>
              <a:t>Ходит смело и легко,</a:t>
            </a:r>
          </a:p>
          <a:p>
            <a:r>
              <a:rPr lang="ru-RU" sz="2800" dirty="0" smtClean="0">
                <a:solidFill>
                  <a:schemeClr val="accent3">
                    <a:lumMod val="90000"/>
                  </a:schemeClr>
                </a:solidFill>
              </a:rPr>
              <a:t>Рога раскинув широко.</a:t>
            </a:r>
            <a:endParaRPr lang="ru-RU" dirty="0">
              <a:solidFill>
                <a:schemeClr val="accent3">
                  <a:lumMod val="90000"/>
                </a:schemeClr>
              </a:solidFill>
            </a:endParaRPr>
          </a:p>
        </p:txBody>
      </p:sp>
      <p:pic>
        <p:nvPicPr>
          <p:cNvPr id="4" name="Рисунок 3" descr="g0112679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3500438"/>
            <a:ext cx="1456474" cy="24288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15140" y="3643314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90000"/>
                  </a:schemeClr>
                </a:solidFill>
              </a:rPr>
              <a:t>ОЛЕНЬ</a:t>
            </a:r>
            <a:endParaRPr lang="ru-RU" sz="2800" dirty="0">
              <a:solidFill>
                <a:schemeClr val="accent3">
                  <a:lumMod val="90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643702" y="4286256"/>
          <a:ext cx="183355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6711"/>
                <a:gridCol w="366711"/>
                <a:gridCol w="366711"/>
                <a:gridCol w="366711"/>
                <a:gridCol w="366711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 rot="5400000">
            <a:off x="6643702" y="4500570"/>
            <a:ext cx="714380" cy="0"/>
          </a:xfrm>
          <a:prstGeom prst="line">
            <a:avLst/>
          </a:prstGeom>
          <a:ln w="25400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7536677" y="4107661"/>
            <a:ext cx="142876" cy="71438"/>
          </a:xfrm>
          <a:prstGeom prst="line">
            <a:avLst/>
          </a:prstGeom>
          <a:ln w="25400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6715140" y="5072074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7286644" y="6000768"/>
            <a:ext cx="714380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8229600" cy="1000108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3">
                    <a:lumMod val="90000"/>
                  </a:schemeClr>
                </a:solidFill>
              </a:rPr>
              <a:t>Отгадай загадку. Запиши отгадку. </a:t>
            </a:r>
            <a:br>
              <a:rPr lang="ru-RU" sz="2400" dirty="0" smtClean="0">
                <a:solidFill>
                  <a:schemeClr val="accent3">
                    <a:lumMod val="9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90000"/>
                  </a:schemeClr>
                </a:solidFill>
              </a:rPr>
              <a:t>Сделай схему слова. Проверь.</a:t>
            </a:r>
            <a:endParaRPr lang="ru-RU" sz="2400" dirty="0">
              <a:solidFill>
                <a:schemeClr val="accent3">
                  <a:lumMod val="9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946523"/>
            <a:ext cx="5143536" cy="2911477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3">
                    <a:lumMod val="90000"/>
                  </a:schemeClr>
                </a:solidFill>
              </a:rPr>
              <a:t>В золотой клубочек</a:t>
            </a:r>
          </a:p>
          <a:p>
            <a:r>
              <a:rPr lang="ru-RU" sz="2800" dirty="0" smtClean="0">
                <a:solidFill>
                  <a:schemeClr val="accent3">
                    <a:lumMod val="90000"/>
                  </a:schemeClr>
                </a:solidFill>
              </a:rPr>
              <a:t>Спрятался дубочек.</a:t>
            </a:r>
            <a:endParaRPr lang="ru-RU" dirty="0">
              <a:solidFill>
                <a:schemeClr val="accent3">
                  <a:lumMod val="9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2198" y="3357562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90000"/>
                  </a:schemeClr>
                </a:solidFill>
              </a:rPr>
              <a:t>ЖЁЛУДЬ</a:t>
            </a:r>
            <a:endParaRPr lang="ru-RU" sz="2800" dirty="0">
              <a:solidFill>
                <a:schemeClr val="accent3">
                  <a:lumMod val="90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643570" y="4143380"/>
          <a:ext cx="2786082" cy="5137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4347"/>
                <a:gridCol w="464347"/>
                <a:gridCol w="464347"/>
                <a:gridCol w="464347"/>
                <a:gridCol w="464347"/>
                <a:gridCol w="464347"/>
              </a:tblGrid>
              <a:tr h="5137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 rot="5400000">
            <a:off x="6393669" y="3964785"/>
            <a:ext cx="142876" cy="71438"/>
          </a:xfrm>
          <a:prstGeom prst="line">
            <a:avLst/>
          </a:prstGeom>
          <a:ln w="25400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6215074" y="4429132"/>
            <a:ext cx="714380" cy="0"/>
          </a:xfrm>
          <a:prstGeom prst="line">
            <a:avLst/>
          </a:prstGeom>
          <a:ln w="25400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Documents and Settings\Admin\Local Settings\Temporary Internet Files\Content.IE5\I0YEGV0I\MC9002416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4714884"/>
            <a:ext cx="1857388" cy="1860178"/>
          </a:xfrm>
          <a:prstGeom prst="rect">
            <a:avLst/>
          </a:prstGeom>
          <a:noFill/>
        </p:spPr>
      </p:pic>
      <p:sp>
        <p:nvSpPr>
          <p:cNvPr id="18" name="Скругленный прямоугольник 17"/>
          <p:cNvSpPr/>
          <p:nvPr/>
        </p:nvSpPr>
        <p:spPr>
          <a:xfrm>
            <a:off x="6715140" y="5000636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7286644" y="5857892"/>
            <a:ext cx="714380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8229600" cy="1000108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3">
                    <a:lumMod val="90000"/>
                  </a:schemeClr>
                </a:solidFill>
              </a:rPr>
              <a:t>Отгадай загадку. Запиши отгадку. </a:t>
            </a:r>
            <a:br>
              <a:rPr lang="ru-RU" sz="2400" dirty="0" smtClean="0">
                <a:solidFill>
                  <a:schemeClr val="accent3">
                    <a:lumMod val="9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90000"/>
                  </a:schemeClr>
                </a:solidFill>
              </a:rPr>
              <a:t>Сделай схему слова. Проверь.</a:t>
            </a:r>
            <a:endParaRPr lang="ru-RU" sz="2400" dirty="0">
              <a:solidFill>
                <a:schemeClr val="accent3">
                  <a:lumMod val="9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946523"/>
            <a:ext cx="4500594" cy="2911477"/>
          </a:xfrm>
        </p:spPr>
        <p:txBody>
          <a:bodyPr/>
          <a:lstStyle/>
          <a:p>
            <a:r>
              <a:rPr lang="ru-RU" sz="2400" dirty="0">
                <a:solidFill>
                  <a:schemeClr val="accent3">
                    <a:lumMod val="90000"/>
                  </a:schemeClr>
                </a:solidFill>
                <a:latin typeface="+mn-lt"/>
                <a:ea typeface="+mn-ea"/>
                <a:cs typeface="+mn-cs"/>
              </a:rPr>
              <a:t>Шелестя, шурша травой,</a:t>
            </a:r>
          </a:p>
          <a:p>
            <a:r>
              <a:rPr lang="ru-RU" sz="2400" dirty="0">
                <a:solidFill>
                  <a:schemeClr val="accent3">
                    <a:lumMod val="90000"/>
                  </a:schemeClr>
                </a:solidFill>
                <a:latin typeface="+mn-lt"/>
                <a:ea typeface="+mn-ea"/>
                <a:cs typeface="+mn-cs"/>
              </a:rPr>
              <a:t>Проползает кнут живой.</a:t>
            </a:r>
          </a:p>
          <a:p>
            <a:r>
              <a:rPr lang="ru-RU" sz="2400" dirty="0">
                <a:solidFill>
                  <a:schemeClr val="accent3">
                    <a:lumMod val="90000"/>
                  </a:schemeClr>
                </a:solidFill>
                <a:latin typeface="+mn-lt"/>
                <a:ea typeface="+mn-ea"/>
                <a:cs typeface="+mn-cs"/>
              </a:rPr>
              <a:t>Вот он встал и зашипел:</a:t>
            </a:r>
          </a:p>
          <a:p>
            <a:r>
              <a:rPr lang="ru-RU" sz="2400" dirty="0">
                <a:solidFill>
                  <a:schemeClr val="accent3">
                    <a:lumMod val="90000"/>
                  </a:schemeClr>
                </a:solidFill>
                <a:latin typeface="+mn-lt"/>
                <a:ea typeface="+mn-ea"/>
                <a:cs typeface="+mn-cs"/>
              </a:rPr>
              <a:t>Подходи, кто очень смел</a:t>
            </a:r>
            <a:r>
              <a:rPr lang="ru-RU" sz="2400" dirty="0" smtClean="0">
                <a:solidFill>
                  <a:schemeClr val="accent3">
                    <a:lumMod val="90000"/>
                  </a:schemeClr>
                </a:solidFill>
                <a:latin typeface="+mn-lt"/>
                <a:ea typeface="+mn-ea"/>
                <a:cs typeface="+mn-cs"/>
              </a:rPr>
              <a:t>.</a:t>
            </a:r>
            <a:endParaRPr lang="ru-RU" sz="2400" dirty="0">
              <a:solidFill>
                <a:schemeClr val="accent3">
                  <a:lumMod val="9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2198" y="3357562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90000"/>
                  </a:schemeClr>
                </a:solidFill>
              </a:rPr>
              <a:t>ЗМЕЯ</a:t>
            </a:r>
            <a:endParaRPr lang="ru-RU" sz="2800" dirty="0">
              <a:solidFill>
                <a:schemeClr val="accent3">
                  <a:lumMod val="90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643570" y="4071942"/>
          <a:ext cx="2071704" cy="5851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7926"/>
                <a:gridCol w="517926"/>
                <a:gridCol w="517926"/>
                <a:gridCol w="517926"/>
              </a:tblGrid>
              <a:tr h="5851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 rot="5400000">
            <a:off x="7608115" y="3821909"/>
            <a:ext cx="142876" cy="71438"/>
          </a:xfrm>
          <a:prstGeom prst="line">
            <a:avLst/>
          </a:prstGeom>
          <a:ln w="25400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6715140" y="5000636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pic>
        <p:nvPicPr>
          <p:cNvPr id="11" name="Рисунок 10" descr="g0100406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3500438"/>
            <a:ext cx="1055255" cy="2071654"/>
          </a:xfrm>
          <a:prstGeom prst="rect">
            <a:avLst/>
          </a:prstGeom>
        </p:spPr>
      </p:pic>
      <p:sp>
        <p:nvSpPr>
          <p:cNvPr id="13" name="Прямоугольный треугольник 12"/>
          <p:cNvSpPr/>
          <p:nvPr/>
        </p:nvSpPr>
        <p:spPr>
          <a:xfrm rot="5400000">
            <a:off x="7179487" y="4107661"/>
            <a:ext cx="571504" cy="500066"/>
          </a:xfrm>
          <a:prstGeom prst="rt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ый треугольник 13"/>
          <p:cNvSpPr/>
          <p:nvPr/>
        </p:nvSpPr>
        <p:spPr>
          <a:xfrm rot="16200000">
            <a:off x="7179487" y="4107661"/>
            <a:ext cx="571504" cy="500066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6822297" y="4393413"/>
            <a:ext cx="785818" cy="0"/>
          </a:xfrm>
          <a:prstGeom prst="line">
            <a:avLst/>
          </a:prstGeom>
          <a:ln w="25400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00132"/>
          </a:xfrm>
        </p:spPr>
        <p:txBody>
          <a:bodyPr/>
          <a:lstStyle/>
          <a:p>
            <a: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  <a:t>Давай повторим все, что ты узнал </a:t>
            </a:r>
            <a:b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</a:br>
            <a: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  <a:t>на уроках обучения грамоте!</a:t>
            </a:r>
            <a:endParaRPr lang="ru-RU" sz="2800" i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928662" y="1714488"/>
            <a:ext cx="7286676" cy="500066"/>
          </a:xfrm>
          <a:prstGeom prst="roundRect">
            <a:avLst/>
          </a:prstGeom>
          <a:solidFill>
            <a:srgbClr val="C0000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Буквы, которые не обозначают звуков</a:t>
            </a:r>
            <a:endParaRPr lang="ru-RU" sz="2800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142976" y="2357430"/>
            <a:ext cx="3929090" cy="2500330"/>
          </a:xfrm>
          <a:prstGeom prst="roundRect">
            <a:avLst/>
          </a:prstGeom>
          <a:solidFill>
            <a:schemeClr val="accent6">
              <a:lumMod val="50000"/>
              <a:alpha val="22000"/>
            </a:schemeClr>
          </a:solidFill>
          <a:ln>
            <a:solidFill>
              <a:schemeClr val="accent6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 smtClean="0">
                <a:solidFill>
                  <a:schemeClr val="accent3">
                    <a:lumMod val="25000"/>
                  </a:schemeClr>
                </a:solidFill>
              </a:rPr>
              <a:t>Ь</a:t>
            </a:r>
          </a:p>
          <a:p>
            <a:pPr algn="ctr"/>
            <a:endParaRPr lang="ru-RU" sz="28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357818" y="2357430"/>
            <a:ext cx="2786082" cy="2500330"/>
          </a:xfrm>
          <a:prstGeom prst="roundRect">
            <a:avLst/>
          </a:prstGeom>
          <a:solidFill>
            <a:schemeClr val="accent6">
              <a:lumMod val="50000"/>
              <a:alpha val="22000"/>
            </a:schemeClr>
          </a:solidFill>
          <a:ln>
            <a:solidFill>
              <a:schemeClr val="accent6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 smtClean="0">
                <a:solidFill>
                  <a:schemeClr val="accent3">
                    <a:lumMod val="25000"/>
                  </a:schemeClr>
                </a:solidFill>
              </a:rPr>
              <a:t>Ъ</a:t>
            </a:r>
          </a:p>
          <a:p>
            <a:pPr algn="ctr"/>
            <a:endParaRPr lang="ru-RU" sz="2800" b="1" dirty="0">
              <a:solidFill>
                <a:schemeClr val="accent3">
                  <a:lumMod val="2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3">
                    <a:lumMod val="25000"/>
                  </a:schemeClr>
                </a:solidFill>
              </a:rPr>
              <a:t>Разделительный</a:t>
            </a:r>
          </a:p>
          <a:p>
            <a:pPr algn="ctr"/>
            <a:endParaRPr lang="ru-RU" sz="2000" b="1" dirty="0">
              <a:solidFill>
                <a:schemeClr val="accent3">
                  <a:lumMod val="2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3">
                    <a:lumMod val="25000"/>
                  </a:schemeClr>
                </a:solidFill>
              </a:rPr>
              <a:t>ВЪЕЗД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25000"/>
                  </a:schemeClr>
                </a:solidFill>
              </a:rPr>
              <a:t>ОБЪЯВЛЕНИЕ</a:t>
            </a:r>
            <a:endParaRPr lang="ru-RU" sz="20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214414" y="3000372"/>
            <a:ext cx="1857388" cy="1714512"/>
          </a:xfrm>
          <a:prstGeom prst="roundRect">
            <a:avLst/>
          </a:prstGeom>
          <a:solidFill>
            <a:schemeClr val="accent3">
              <a:lumMod val="50000"/>
              <a:alpha val="73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 smtClean="0">
                <a:solidFill>
                  <a:schemeClr val="accent3">
                    <a:lumMod val="25000"/>
                  </a:schemeClr>
                </a:solidFill>
              </a:rPr>
              <a:t>Показатель мягкости</a:t>
            </a:r>
          </a:p>
          <a:p>
            <a:pPr algn="ctr"/>
            <a:endParaRPr lang="ru-RU" sz="2000" b="1" dirty="0">
              <a:solidFill>
                <a:schemeClr val="accent3">
                  <a:lumMod val="2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3">
                    <a:lumMod val="25000"/>
                  </a:schemeClr>
                </a:solidFill>
              </a:rPr>
              <a:t>КОНЬ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25000"/>
                  </a:schemeClr>
                </a:solidFill>
              </a:rPr>
              <a:t>КОНЬКИ</a:t>
            </a:r>
            <a:endParaRPr lang="ru-RU" sz="20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143240" y="3000372"/>
            <a:ext cx="1857388" cy="1714512"/>
          </a:xfrm>
          <a:prstGeom prst="roundRect">
            <a:avLst/>
          </a:prstGeom>
          <a:solidFill>
            <a:schemeClr val="accent3">
              <a:lumMod val="50000"/>
              <a:alpha val="73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 smtClean="0">
                <a:solidFill>
                  <a:schemeClr val="accent3">
                    <a:lumMod val="25000"/>
                  </a:schemeClr>
                </a:solidFill>
              </a:rPr>
              <a:t>Разделите-</a:t>
            </a:r>
          </a:p>
          <a:p>
            <a:pPr algn="ctr"/>
            <a:r>
              <a:rPr lang="ru-RU" sz="2000" b="1" dirty="0" err="1" smtClean="0">
                <a:solidFill>
                  <a:schemeClr val="accent3">
                    <a:lumMod val="25000"/>
                  </a:schemeClr>
                </a:solidFill>
              </a:rPr>
              <a:t>льный</a:t>
            </a:r>
            <a:endParaRPr lang="ru-RU" sz="2000" b="1" dirty="0" smtClean="0">
              <a:solidFill>
                <a:schemeClr val="accent3">
                  <a:lumMod val="25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3">
                  <a:lumMod val="2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3">
                    <a:lumMod val="25000"/>
                  </a:schemeClr>
                </a:solidFill>
              </a:rPr>
              <a:t>ВАРЕНЬЕ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25000"/>
                  </a:schemeClr>
                </a:solidFill>
              </a:rPr>
              <a:t>ВЬЮГА</a:t>
            </a:r>
            <a:endParaRPr lang="ru-RU" sz="2000" b="1" dirty="0">
              <a:solidFill>
                <a:schemeClr val="accent3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  <a:alpha val="40000"/>
            </a:schemeClr>
          </a:solidFill>
        </p:spPr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Выпиши слова, в которых звуков меньше, чем букв. Проверь.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071679"/>
            <a:ext cx="7572428" cy="2643206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7030A0"/>
                </a:solidFill>
              </a:rPr>
              <a:t>Сеть, июль, конь, новость, янтарь, ель, тень, тополь, пень, коньки, ехать, зверь, яблонька, мельница.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58016" y="4286256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1285852" y="2143116"/>
            <a:ext cx="7572428" cy="18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Сеть, конь, новость,</a:t>
            </a:r>
            <a:r>
              <a:rPr kumimoji="0" lang="ru-RU" sz="3200" b="0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тень, тополь, пень, коньки, зверь, мельница.</a:t>
            </a: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858148" y="6143644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00132"/>
          </a:xfrm>
        </p:spPr>
        <p:txBody>
          <a:bodyPr/>
          <a:lstStyle/>
          <a:p>
            <a: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  <a:t>Давай повторим все, что ты узнал </a:t>
            </a:r>
            <a:b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</a:br>
            <a: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  <a:t>на уроках обучения грамоте!</a:t>
            </a:r>
            <a:endParaRPr lang="ru-RU" sz="2800" i="1" dirty="0">
              <a:solidFill>
                <a:schemeClr val="accent3">
                  <a:lumMod val="25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785918" y="1643050"/>
          <a:ext cx="5643602" cy="3563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трелка вправо 5">
            <a:hlinkClick r:id="rId8" action="ppaction://hlinksldjump"/>
          </p:cNvPr>
          <p:cNvSpPr/>
          <p:nvPr/>
        </p:nvSpPr>
        <p:spPr>
          <a:xfrm>
            <a:off x="7500958" y="6072182"/>
            <a:ext cx="1428760" cy="785818"/>
          </a:xfrm>
          <a:prstGeom prst="rightArrow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задания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  <a:alpha val="40000"/>
            </a:schemeClr>
          </a:solidFill>
        </p:spPr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Запиши слова, разделив их на слоги и для переноса. Проверь.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000240"/>
            <a:ext cx="7572428" cy="2643206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7030A0"/>
                </a:solidFill>
              </a:rPr>
              <a:t>Пальчик, крыльцо, сильный, маленькие, жительница, вальс, сельский.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58016" y="4286256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858148" y="6143644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1142976" y="1928802"/>
            <a:ext cx="757242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Паль-чик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крыль-цо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силь-ный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ма-лень-кие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жи-тель-ни-ца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вальс,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сель-ский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  <a:alpha val="40000"/>
            </a:schemeClr>
          </a:solidFill>
        </p:spPr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Измени слова по образцу. Проверь.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29454" y="4929198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858148" y="6143644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00100" y="1857364"/>
            <a:ext cx="1785950" cy="571504"/>
          </a:xfrm>
          <a:prstGeom prst="roundRect">
            <a:avLst/>
          </a:prstGeom>
          <a:solidFill>
            <a:srgbClr val="009999">
              <a:alpha val="49000"/>
            </a:srgb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д</a:t>
            </a:r>
            <a:r>
              <a:rPr lang="ru-RU" sz="2800" dirty="0" smtClean="0"/>
              <a:t>ень - </a:t>
            </a:r>
            <a:endParaRPr lang="ru-RU" sz="28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58016" y="4143380"/>
            <a:ext cx="1785950" cy="571504"/>
          </a:xfrm>
          <a:prstGeom prst="roundRect">
            <a:avLst/>
          </a:prstGeom>
          <a:solidFill>
            <a:srgbClr val="009999">
              <a:alpha val="49000"/>
            </a:srgb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пыльный</a:t>
            </a:r>
            <a:endParaRPr lang="ru-RU" sz="28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00628" y="4143380"/>
            <a:ext cx="1785950" cy="571504"/>
          </a:xfrm>
          <a:prstGeom prst="roundRect">
            <a:avLst/>
          </a:prstGeom>
          <a:solidFill>
            <a:srgbClr val="009999">
              <a:alpha val="49000"/>
            </a:srgb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пыль - </a:t>
            </a:r>
            <a:endParaRPr lang="ru-RU" sz="28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488" y="4143380"/>
            <a:ext cx="1785950" cy="571504"/>
          </a:xfrm>
          <a:prstGeom prst="roundRect">
            <a:avLst/>
          </a:prstGeom>
          <a:solidFill>
            <a:srgbClr val="009999">
              <a:alpha val="49000"/>
            </a:srgb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огоньки</a:t>
            </a:r>
            <a:endParaRPr lang="ru-RU" sz="28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57488" y="2928934"/>
            <a:ext cx="1785950" cy="571504"/>
          </a:xfrm>
          <a:prstGeom prst="roundRect">
            <a:avLst/>
          </a:prstGeom>
          <a:solidFill>
            <a:srgbClr val="009999">
              <a:alpha val="49000"/>
            </a:srgb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зверьки</a:t>
            </a:r>
            <a:endParaRPr lang="ru-RU" sz="28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00100" y="2928934"/>
            <a:ext cx="1785950" cy="571504"/>
          </a:xfrm>
          <a:prstGeom prst="roundRect">
            <a:avLst/>
          </a:prstGeom>
          <a:solidFill>
            <a:srgbClr val="009999">
              <a:alpha val="49000"/>
            </a:srgb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з</a:t>
            </a:r>
            <a:r>
              <a:rPr lang="ru-RU" sz="2800" dirty="0" smtClean="0"/>
              <a:t>верь -</a:t>
            </a:r>
            <a:endParaRPr lang="ru-RU" sz="28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00100" y="4143380"/>
            <a:ext cx="1785950" cy="571504"/>
          </a:xfrm>
          <a:prstGeom prst="roundRect">
            <a:avLst/>
          </a:prstGeom>
          <a:solidFill>
            <a:srgbClr val="009999">
              <a:alpha val="49000"/>
            </a:srgb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огонь - </a:t>
            </a:r>
            <a:endParaRPr lang="ru-RU" sz="28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58016" y="2928934"/>
            <a:ext cx="1785950" cy="571504"/>
          </a:xfrm>
          <a:prstGeom prst="roundRect">
            <a:avLst/>
          </a:prstGeom>
          <a:solidFill>
            <a:srgbClr val="009999">
              <a:alpha val="49000"/>
            </a:srgb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больной</a:t>
            </a:r>
            <a:endParaRPr lang="ru-RU" sz="28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00628" y="2928934"/>
            <a:ext cx="1785950" cy="571504"/>
          </a:xfrm>
          <a:prstGeom prst="roundRect">
            <a:avLst/>
          </a:prstGeom>
          <a:solidFill>
            <a:srgbClr val="009999">
              <a:alpha val="49000"/>
            </a:srgb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б</a:t>
            </a:r>
            <a:r>
              <a:rPr lang="ru-RU" sz="2800" dirty="0" smtClean="0"/>
              <a:t>оль - </a:t>
            </a:r>
            <a:endParaRPr lang="ru-RU" sz="28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58016" y="1857364"/>
            <a:ext cx="1785950" cy="571504"/>
          </a:xfrm>
          <a:prstGeom prst="roundRect">
            <a:avLst/>
          </a:prstGeom>
          <a:solidFill>
            <a:srgbClr val="009999">
              <a:alpha val="49000"/>
            </a:srgb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стальной</a:t>
            </a:r>
            <a:endParaRPr lang="ru-RU" sz="28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00628" y="1857364"/>
            <a:ext cx="1785950" cy="571504"/>
          </a:xfrm>
          <a:prstGeom prst="roundRect">
            <a:avLst/>
          </a:prstGeom>
          <a:solidFill>
            <a:srgbClr val="009999">
              <a:alpha val="49000"/>
            </a:srgb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с</a:t>
            </a:r>
            <a:r>
              <a:rPr lang="ru-RU" sz="2800" dirty="0" smtClean="0"/>
              <a:t>таль - </a:t>
            </a:r>
            <a:endParaRPr lang="ru-RU" sz="28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857488" y="1857364"/>
            <a:ext cx="1785950" cy="571504"/>
          </a:xfrm>
          <a:prstGeom prst="roundRect">
            <a:avLst/>
          </a:prstGeom>
          <a:solidFill>
            <a:srgbClr val="009999">
              <a:alpha val="49000"/>
            </a:srgb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деньки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00132"/>
          </a:xfrm>
        </p:spPr>
        <p:txBody>
          <a:bodyPr/>
          <a:lstStyle/>
          <a:p>
            <a: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  <a:t>Давай повторим все, что ты узнал </a:t>
            </a:r>
            <a:b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</a:br>
            <a: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  <a:t>на уроках обучения грамоте!</a:t>
            </a:r>
            <a:endParaRPr lang="ru-RU" sz="2800" i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0100" y="1643050"/>
            <a:ext cx="7286676" cy="300039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u="sng" dirty="0" smtClean="0">
                <a:solidFill>
                  <a:schemeClr val="accent3">
                    <a:lumMod val="25000"/>
                  </a:schemeClr>
                </a:solidFill>
              </a:rPr>
              <a:t>Опасности при обозначении звуков буквами</a:t>
            </a:r>
          </a:p>
          <a:p>
            <a:pPr marL="342900" indent="-342900" algn="ctr">
              <a:buAutoNum type="arabicPeriod"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</a:rPr>
              <a:t>Безударные гласные звуки.</a:t>
            </a:r>
          </a:p>
          <a:p>
            <a:pPr marL="342900" indent="-342900" algn="ctr"/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</a:rPr>
              <a:t>Звуки похожие – буквы разные:</a:t>
            </a:r>
          </a:p>
          <a:p>
            <a:pPr marL="342900" indent="-342900" algn="ctr"/>
            <a:endParaRPr lang="ru-RU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85852" y="2857496"/>
            <a:ext cx="2857520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/>
              <a:t>Тр</a:t>
            </a:r>
            <a:r>
              <a:rPr lang="ru-RU" sz="2800" u="sng" dirty="0" smtClean="0"/>
              <a:t>а</a:t>
            </a:r>
            <a:r>
              <a:rPr lang="ru-RU" sz="2800" dirty="0" smtClean="0"/>
              <a:t>ва</a:t>
            </a:r>
            <a:r>
              <a:rPr lang="ru-RU" sz="2800" dirty="0" smtClean="0">
                <a:sym typeface="Symbol"/>
              </a:rPr>
              <a:t></a:t>
            </a:r>
            <a:endParaRPr lang="ru-RU" sz="2800" dirty="0" smtClean="0"/>
          </a:p>
          <a:p>
            <a:r>
              <a:rPr lang="ru-RU" sz="2800" dirty="0" smtClean="0"/>
              <a:t>К</a:t>
            </a:r>
            <a:r>
              <a:rPr lang="ru-RU" sz="2800" u="sng" dirty="0" smtClean="0"/>
              <a:t>о</a:t>
            </a:r>
            <a:r>
              <a:rPr lang="ru-RU" sz="2800" dirty="0" smtClean="0"/>
              <a:t>за</a:t>
            </a:r>
            <a:r>
              <a:rPr lang="ru-RU" sz="2800" dirty="0" smtClean="0">
                <a:sym typeface="Symbol"/>
              </a:rPr>
              <a:t>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714612" y="3500438"/>
            <a:ext cx="357190" cy="35719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3143240" y="3429000"/>
            <a:ext cx="357190" cy="214314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143240" y="3714752"/>
            <a:ext cx="357190" cy="142876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71868" y="3071810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571868" y="3714752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43438" y="2857496"/>
            <a:ext cx="2857520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ym typeface="Symbol"/>
              </a:rPr>
              <a:t>Гр</a:t>
            </a:r>
            <a:r>
              <a:rPr lang="ru-RU" sz="2800" u="sng" dirty="0" smtClean="0">
                <a:sym typeface="Symbol"/>
              </a:rPr>
              <a:t>и</a:t>
            </a:r>
            <a:r>
              <a:rPr lang="ru-RU" sz="2800" dirty="0" smtClean="0">
                <a:sym typeface="Symbol"/>
              </a:rPr>
              <a:t>бы</a:t>
            </a:r>
            <a:endParaRPr lang="ru-RU" sz="2800" dirty="0" smtClean="0"/>
          </a:p>
          <a:p>
            <a:r>
              <a:rPr lang="ru-RU" sz="2800" dirty="0" smtClean="0">
                <a:sym typeface="Symbol"/>
              </a:rPr>
              <a:t>Л</a:t>
            </a:r>
            <a:r>
              <a:rPr lang="ru-RU" sz="2800" u="sng" dirty="0" smtClean="0">
                <a:sym typeface="Symbol"/>
              </a:rPr>
              <a:t>е</a:t>
            </a:r>
            <a:r>
              <a:rPr lang="ru-RU" sz="2800" dirty="0" smtClean="0">
                <a:sym typeface="Symbol"/>
              </a:rPr>
              <a:t>са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М</a:t>
            </a:r>
            <a:r>
              <a:rPr lang="ru-RU" sz="2800" u="sng" dirty="0" smtClean="0"/>
              <a:t>я</a:t>
            </a:r>
            <a:r>
              <a:rPr lang="ru-RU" sz="2800" dirty="0" smtClean="0"/>
              <a:t>чи</a:t>
            </a:r>
            <a:r>
              <a:rPr lang="ru-RU" sz="2800" dirty="0" smtClean="0">
                <a:sym typeface="Symbol"/>
              </a:rPr>
              <a:t></a:t>
            </a:r>
            <a:endParaRPr lang="ru-RU" sz="2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000760" y="3429000"/>
            <a:ext cx="357190" cy="35719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6429388" y="3786190"/>
            <a:ext cx="428628" cy="214314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429388" y="3643314"/>
            <a:ext cx="428628" cy="1588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6429388" y="3214686"/>
            <a:ext cx="357190" cy="214314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929454" y="3929066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я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29454" y="3429000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е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29454" y="2928934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  <a:solidFill>
            <a:srgbClr val="009999">
              <a:alpha val="45000"/>
            </a:srgbClr>
          </a:solidFill>
        </p:spPr>
        <p:txBody>
          <a:bodyPr/>
          <a:lstStyle/>
          <a:p>
            <a:pPr algn="just"/>
            <a:r>
              <a:rPr lang="ru-RU" sz="2400" dirty="0" smtClean="0">
                <a:solidFill>
                  <a:srgbClr val="FFFF00"/>
                </a:solidFill>
              </a:rPr>
              <a:t>Запиши слова в три столбика: в первый – с ударением на первом слоге, во второй – с ударением на втором слоге, в третий – с ударением на третьем слоге. Проверь.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786058"/>
            <a:ext cx="8229600" cy="2185990"/>
          </a:xfrm>
          <a:solidFill>
            <a:schemeClr val="accent2">
              <a:lumMod val="50000"/>
              <a:alpha val="36000"/>
            </a:schemeClr>
          </a:solidFill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4400" dirty="0" smtClean="0">
                <a:solidFill>
                  <a:srgbClr val="002060"/>
                </a:solidFill>
              </a:rPr>
              <a:t>Малина, яблоки, груши, ежевика, рябина, смородина, вишня, земляника.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072330" y="5214950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10" y="2786058"/>
            <a:ext cx="2643206" cy="2143140"/>
          </a:xfrm>
          <a:prstGeom prst="roundRect">
            <a:avLst/>
          </a:prstGeom>
          <a:solidFill>
            <a:srgbClr val="00800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Я</a:t>
            </a:r>
            <a:r>
              <a:rPr lang="ru-RU" sz="2800" dirty="0" smtClean="0"/>
              <a:t>БЛОКИ</a:t>
            </a:r>
          </a:p>
          <a:p>
            <a:pPr algn="ctr"/>
            <a:r>
              <a:rPr lang="ru-RU" sz="2800" dirty="0" smtClean="0"/>
              <a:t>ГРУШИ</a:t>
            </a:r>
          </a:p>
          <a:p>
            <a:pPr algn="ctr"/>
            <a:r>
              <a:rPr lang="ru-RU" sz="2800" dirty="0" smtClean="0"/>
              <a:t>ВИШНЯ</a:t>
            </a:r>
            <a:endParaRPr lang="ru-RU" sz="3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57554" y="2786058"/>
            <a:ext cx="2643206" cy="2143140"/>
          </a:xfrm>
          <a:prstGeom prst="roundRect">
            <a:avLst/>
          </a:prstGeom>
          <a:solidFill>
            <a:srgbClr val="00800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МАЛИНА</a:t>
            </a:r>
          </a:p>
          <a:p>
            <a:pPr algn="ctr"/>
            <a:r>
              <a:rPr lang="ru-RU" sz="2800" dirty="0" smtClean="0"/>
              <a:t>РЯБИНА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400" dirty="0" smtClean="0"/>
              <a:t>СМОРОДИНА</a:t>
            </a:r>
            <a:endParaRPr lang="ru-RU" sz="3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72198" y="2786058"/>
            <a:ext cx="2643206" cy="2143140"/>
          </a:xfrm>
          <a:prstGeom prst="roundRect">
            <a:avLst/>
          </a:prstGeom>
          <a:solidFill>
            <a:srgbClr val="00800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ЕЖЕВИКА</a:t>
            </a:r>
          </a:p>
          <a:p>
            <a:pPr algn="ctr"/>
            <a:r>
              <a:rPr lang="ru-RU" sz="2800" dirty="0" smtClean="0"/>
              <a:t>ЗЕМЛЯНИКА</a:t>
            </a:r>
            <a:endParaRPr lang="ru-RU" sz="2800" dirty="0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715272" y="6000768"/>
            <a:ext cx="714380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  <a:solidFill>
            <a:srgbClr val="009999">
              <a:alpha val="45000"/>
            </a:srgbClr>
          </a:solidFill>
        </p:spPr>
        <p:txBody>
          <a:bodyPr/>
          <a:lstStyle/>
          <a:p>
            <a:pPr algn="just"/>
            <a:r>
              <a:rPr lang="ru-RU" sz="2400" dirty="0" smtClean="0">
                <a:solidFill>
                  <a:srgbClr val="FFFF00"/>
                </a:solidFill>
              </a:rPr>
              <a:t>Поставь в словах ударение, подчеркни гласную, которую нужно проверить или запомнить.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428868"/>
            <a:ext cx="8229600" cy="2786082"/>
          </a:xfrm>
          <a:solidFill>
            <a:schemeClr val="accent5">
              <a:lumMod val="25000"/>
              <a:alpha val="50000"/>
            </a:schemeClr>
          </a:solidFill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Весело, машина, стрижи, смешной, петух, солить, пятерка, плясать, пальто, большой, линейка.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86446" y="5857892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715272" y="6000768"/>
            <a:ext cx="714380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428596" y="2571744"/>
            <a:ext cx="8229600" cy="2786082"/>
          </a:xfrm>
          <a:prstGeom prst="rect">
            <a:avLst/>
          </a:prstGeom>
          <a:solidFill>
            <a:schemeClr val="accent5">
              <a:lumMod val="25000"/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</a:t>
            </a:r>
            <a:r>
              <a:rPr lang="en-US" sz="4400" u="dbl" kern="0" noProof="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é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</a:t>
            </a:r>
            <a:r>
              <a:rPr kumimoji="0" lang="ru-RU" sz="44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ло, </a:t>
            </a:r>
            <a:r>
              <a:rPr kumimoji="0" lang="ru-R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</a:t>
            </a:r>
            <a:r>
              <a:rPr kumimoji="0" lang="ru-RU" sz="4400" b="0" i="0" u="sng" strike="noStrike" kern="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</a:t>
            </a:r>
            <a:r>
              <a:rPr kumimoji="0" lang="ru-R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</a:t>
            </a:r>
            <a:r>
              <a:rPr kumimoji="0" lang="en-US" sz="4400" b="0" i="0" u="dbl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ú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на, стр</a:t>
            </a:r>
            <a:r>
              <a:rPr kumimoji="0" lang="ru-RU" sz="44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</a:t>
            </a:r>
            <a:r>
              <a:rPr kumimoji="0" lang="en-US" sz="4400" b="0" i="0" u="dbl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ú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см</a:t>
            </a:r>
            <a:r>
              <a:rPr kumimoji="0" lang="ru-RU" sz="4400" b="0" i="0" u="sng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</a:t>
            </a:r>
            <a:r>
              <a:rPr kumimoji="0" lang="ru-R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шн</a:t>
            </a:r>
            <a:r>
              <a:rPr kumimoji="0" lang="en-US" sz="4400" b="0" i="0" u="dbl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ó</a:t>
            </a:r>
            <a:r>
              <a:rPr kumimoji="0" lang="ru-R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й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п</a:t>
            </a:r>
            <a:r>
              <a:rPr kumimoji="0" lang="ru-RU" sz="44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</a:t>
            </a:r>
            <a:r>
              <a:rPr kumimoji="0" lang="en-US" sz="4400" b="0" i="0" u="dbl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ý</a:t>
            </a:r>
            <a:r>
              <a:rPr kumimoji="0" lang="ru-R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</a:t>
            </a:r>
            <a:r>
              <a:rPr kumimoji="0" lang="ru-RU" sz="4400" b="0" i="0" u="sng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</a:t>
            </a:r>
            <a:r>
              <a:rPr kumimoji="0" lang="ru-R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</a:t>
            </a:r>
            <a:r>
              <a:rPr kumimoji="0" lang="en-US" sz="4400" b="0" i="0" u="dbl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ú</a:t>
            </a:r>
            <a:r>
              <a:rPr kumimoji="0" lang="ru-R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ть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п</a:t>
            </a:r>
            <a:r>
              <a:rPr kumimoji="0" lang="ru-RU" sz="44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</a:t>
            </a:r>
            <a:r>
              <a:rPr kumimoji="0" lang="ru-RU" sz="4400" b="0" i="0" u="dbl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ё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рка, пл</a:t>
            </a:r>
            <a:r>
              <a:rPr kumimoji="0" lang="ru-RU" sz="44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</a:t>
            </a:r>
            <a:r>
              <a:rPr kumimoji="0" lang="en-US" sz="4400" b="0" i="0" u="dbl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á</a:t>
            </a:r>
            <a:r>
              <a:rPr kumimoji="0" lang="ru-R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ть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</a:t>
            </a:r>
            <a:r>
              <a:rPr kumimoji="0" lang="ru-RU" sz="4400" b="0" i="0" u="sng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</a:t>
            </a:r>
            <a:r>
              <a:rPr kumimoji="0" lang="ru-R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льт</a:t>
            </a:r>
            <a:r>
              <a:rPr kumimoji="0" lang="en-US" sz="4400" b="0" i="0" u="dbl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ó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</a:t>
            </a:r>
            <a:r>
              <a:rPr kumimoji="0" lang="ru-RU" sz="4400" b="0" i="0" u="sng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</a:t>
            </a:r>
            <a:r>
              <a:rPr kumimoji="0" lang="ru-R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льш</a:t>
            </a:r>
            <a:r>
              <a:rPr kumimoji="0" lang="en-US" sz="4400" b="0" i="0" u="dbl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ó</a:t>
            </a:r>
            <a:r>
              <a:rPr kumimoji="0" lang="ru-R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й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</a:t>
            </a:r>
            <a:r>
              <a:rPr kumimoji="0" lang="ru-RU" sz="4400" b="0" i="0" u="sng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</a:t>
            </a:r>
            <a:r>
              <a:rPr kumimoji="0" lang="ru-R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</a:t>
            </a:r>
            <a:r>
              <a:rPr kumimoji="0" lang="en-US" sz="4400" b="0" i="0" u="dbl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</a:t>
            </a:r>
            <a:r>
              <a:rPr kumimoji="0" lang="ru-R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йка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  <a:solidFill>
            <a:srgbClr val="009999">
              <a:alpha val="45000"/>
            </a:srgbClr>
          </a:solidFill>
        </p:spPr>
        <p:txBody>
          <a:bodyPr/>
          <a:lstStyle/>
          <a:p>
            <a:pPr algn="just"/>
            <a:r>
              <a:rPr lang="ru-RU" sz="2400" dirty="0" smtClean="0">
                <a:solidFill>
                  <a:srgbClr val="FFFF00"/>
                </a:solidFill>
              </a:rPr>
              <a:t>Запиши проверочные слова. Вставь пропущенные буквы в проверяемых словах. Проверь.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00496" y="6072206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572396" y="6072206"/>
            <a:ext cx="714380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57290" y="1857364"/>
            <a:ext cx="3143272" cy="642942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…….. – с..</a:t>
            </a:r>
            <a:r>
              <a:rPr lang="ru-RU" sz="2800" dirty="0" err="1" smtClean="0">
                <a:solidFill>
                  <a:srgbClr val="7030A0"/>
                </a:solidFill>
              </a:rPr>
              <a:t>ды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57752" y="1857364"/>
            <a:ext cx="3357586" cy="642942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…….. – м..</a:t>
            </a:r>
            <a:r>
              <a:rPr lang="ru-RU" sz="2800" dirty="0" err="1" smtClean="0">
                <a:solidFill>
                  <a:srgbClr val="7030A0"/>
                </a:solidFill>
              </a:rPr>
              <a:t>сты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57752" y="4429132"/>
            <a:ext cx="3357586" cy="642942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…….. – </a:t>
            </a:r>
            <a:r>
              <a:rPr lang="ru-RU" sz="2800" dirty="0" err="1" smtClean="0">
                <a:solidFill>
                  <a:srgbClr val="7030A0"/>
                </a:solidFill>
              </a:rPr>
              <a:t>зап</a:t>
            </a:r>
            <a:r>
              <a:rPr lang="ru-RU" sz="2800" dirty="0" smtClean="0">
                <a:solidFill>
                  <a:srgbClr val="7030A0"/>
                </a:solidFill>
              </a:rPr>
              <a:t>..</a:t>
            </a:r>
            <a:r>
              <a:rPr lang="ru-RU" sz="2800" dirty="0" err="1" smtClean="0">
                <a:solidFill>
                  <a:srgbClr val="7030A0"/>
                </a:solidFill>
              </a:rPr>
              <a:t>лнять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57752" y="5286388"/>
            <a:ext cx="3357586" cy="642942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…….. – </a:t>
            </a:r>
            <a:r>
              <a:rPr lang="ru-RU" sz="2800" dirty="0" err="1" smtClean="0">
                <a:solidFill>
                  <a:srgbClr val="7030A0"/>
                </a:solidFill>
              </a:rPr>
              <a:t>дв</a:t>
            </a:r>
            <a:r>
              <a:rPr lang="ru-RU" sz="2800" dirty="0" smtClean="0">
                <a:solidFill>
                  <a:srgbClr val="7030A0"/>
                </a:solidFill>
              </a:rPr>
              <a:t>..</a:t>
            </a:r>
            <a:r>
              <a:rPr lang="ru-RU" sz="2800" dirty="0" err="1" smtClean="0">
                <a:solidFill>
                  <a:srgbClr val="7030A0"/>
                </a:solidFill>
              </a:rPr>
              <a:t>ры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57752" y="3571876"/>
            <a:ext cx="3357586" cy="642942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…….. – г..</a:t>
            </a:r>
            <a:r>
              <a:rPr lang="ru-RU" sz="2800" dirty="0" err="1" smtClean="0">
                <a:solidFill>
                  <a:srgbClr val="7030A0"/>
                </a:solidFill>
              </a:rPr>
              <a:t>лодать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57752" y="2714620"/>
            <a:ext cx="3357586" cy="642942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…….. – </a:t>
            </a:r>
            <a:r>
              <a:rPr lang="ru-RU" sz="2800" dirty="0" err="1" smtClean="0">
                <a:solidFill>
                  <a:srgbClr val="7030A0"/>
                </a:solidFill>
              </a:rPr>
              <a:t>заш</a:t>
            </a:r>
            <a:r>
              <a:rPr lang="ru-RU" sz="2800" dirty="0" smtClean="0">
                <a:solidFill>
                  <a:srgbClr val="7030A0"/>
                </a:solidFill>
              </a:rPr>
              <a:t>..</a:t>
            </a:r>
            <a:r>
              <a:rPr lang="ru-RU" sz="2800" dirty="0" err="1" smtClean="0">
                <a:solidFill>
                  <a:srgbClr val="7030A0"/>
                </a:solidFill>
              </a:rPr>
              <a:t>гал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357290" y="5286388"/>
            <a:ext cx="3143272" cy="642942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…….. – н..</a:t>
            </a:r>
            <a:r>
              <a:rPr lang="ru-RU" sz="2800" dirty="0" err="1" smtClean="0">
                <a:solidFill>
                  <a:srgbClr val="7030A0"/>
                </a:solidFill>
              </a:rPr>
              <a:t>чное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57290" y="4429132"/>
            <a:ext cx="3143272" cy="642942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…….. – </a:t>
            </a:r>
            <a:r>
              <a:rPr lang="ru-RU" sz="2800" dirty="0" err="1" smtClean="0">
                <a:solidFill>
                  <a:srgbClr val="7030A0"/>
                </a:solidFill>
              </a:rPr>
              <a:t>пч</a:t>
            </a:r>
            <a:r>
              <a:rPr lang="ru-RU" sz="2800" dirty="0" smtClean="0">
                <a:solidFill>
                  <a:srgbClr val="7030A0"/>
                </a:solidFill>
              </a:rPr>
              <a:t>..</a:t>
            </a:r>
            <a:r>
              <a:rPr lang="ru-RU" sz="2800" dirty="0" err="1" smtClean="0">
                <a:solidFill>
                  <a:srgbClr val="7030A0"/>
                </a:solidFill>
              </a:rPr>
              <a:t>ловод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357290" y="3571876"/>
            <a:ext cx="3143272" cy="642942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…….. – б..</a:t>
            </a:r>
            <a:r>
              <a:rPr lang="ru-RU" sz="2800" dirty="0" err="1" smtClean="0">
                <a:solidFill>
                  <a:srgbClr val="7030A0"/>
                </a:solidFill>
              </a:rPr>
              <a:t>льной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357290" y="2714620"/>
            <a:ext cx="3143272" cy="642942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…….. – </a:t>
            </a:r>
            <a:r>
              <a:rPr lang="ru-RU" sz="2800" dirty="0" err="1" smtClean="0">
                <a:solidFill>
                  <a:srgbClr val="7030A0"/>
                </a:solidFill>
              </a:rPr>
              <a:t>з</a:t>
            </a:r>
            <a:r>
              <a:rPr lang="ru-RU" sz="2800" dirty="0" smtClean="0">
                <a:solidFill>
                  <a:srgbClr val="7030A0"/>
                </a:solidFill>
              </a:rPr>
              <a:t>..</a:t>
            </a:r>
            <a:r>
              <a:rPr lang="ru-RU" sz="2800" dirty="0" err="1" smtClean="0">
                <a:solidFill>
                  <a:srgbClr val="7030A0"/>
                </a:solidFill>
              </a:rPr>
              <a:t>ма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929190" y="5286388"/>
            <a:ext cx="3143272" cy="642942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7030A0"/>
                </a:solidFill>
              </a:rPr>
              <a:t>д</a:t>
            </a:r>
            <a:r>
              <a:rPr lang="ru-RU" sz="2800" dirty="0" smtClean="0">
                <a:solidFill>
                  <a:srgbClr val="7030A0"/>
                </a:solidFill>
              </a:rPr>
              <a:t>в</a:t>
            </a:r>
            <a:r>
              <a:rPr lang="ru-RU" sz="2800" u="dbl" dirty="0" smtClean="0">
                <a:solidFill>
                  <a:srgbClr val="7030A0"/>
                </a:solidFill>
              </a:rPr>
              <a:t>о</a:t>
            </a:r>
            <a:r>
              <a:rPr lang="ru-RU" sz="2800" dirty="0" smtClean="0">
                <a:solidFill>
                  <a:srgbClr val="7030A0"/>
                </a:solidFill>
              </a:rPr>
              <a:t>р - дв</a:t>
            </a:r>
            <a:r>
              <a:rPr lang="ru-RU" sz="2800" u="sng" dirty="0" smtClean="0">
                <a:solidFill>
                  <a:srgbClr val="7030A0"/>
                </a:solidFill>
              </a:rPr>
              <a:t>о</a:t>
            </a:r>
            <a:r>
              <a:rPr lang="ru-RU" sz="2800" dirty="0" smtClean="0">
                <a:solidFill>
                  <a:srgbClr val="7030A0"/>
                </a:solidFill>
              </a:rPr>
              <a:t>ры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929190" y="4429132"/>
            <a:ext cx="3571900" cy="642942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rgbClr val="7030A0"/>
                </a:solidFill>
              </a:rPr>
              <a:t>п</a:t>
            </a:r>
            <a:r>
              <a:rPr lang="en-US" sz="2800" u="dbl" dirty="0" smtClean="0">
                <a:solidFill>
                  <a:srgbClr val="7030A0"/>
                </a:solidFill>
              </a:rPr>
              <a:t>ó</a:t>
            </a:r>
            <a:r>
              <a:rPr lang="ru-RU" sz="2800" dirty="0" err="1" smtClean="0">
                <a:solidFill>
                  <a:srgbClr val="7030A0"/>
                </a:solidFill>
              </a:rPr>
              <a:t>лный</a:t>
            </a:r>
            <a:r>
              <a:rPr lang="ru-RU" sz="2800" dirty="0" smtClean="0">
                <a:solidFill>
                  <a:srgbClr val="7030A0"/>
                </a:solidFill>
              </a:rPr>
              <a:t> - з</a:t>
            </a:r>
            <a:r>
              <a:rPr lang="ru-RU" sz="2800" u="sng" dirty="0" smtClean="0">
                <a:solidFill>
                  <a:srgbClr val="7030A0"/>
                </a:solidFill>
              </a:rPr>
              <a:t>а</a:t>
            </a:r>
            <a:r>
              <a:rPr lang="ru-RU" sz="2800" dirty="0" smtClean="0">
                <a:solidFill>
                  <a:srgbClr val="7030A0"/>
                </a:solidFill>
              </a:rPr>
              <a:t>п</a:t>
            </a:r>
            <a:r>
              <a:rPr lang="ru-RU" sz="2800" u="sng" dirty="0" smtClean="0">
                <a:solidFill>
                  <a:srgbClr val="7030A0"/>
                </a:solidFill>
              </a:rPr>
              <a:t>о</a:t>
            </a:r>
            <a:r>
              <a:rPr lang="ru-RU" sz="2800" dirty="0" smtClean="0">
                <a:solidFill>
                  <a:srgbClr val="7030A0"/>
                </a:solidFill>
              </a:rPr>
              <a:t>лн</a:t>
            </a:r>
            <a:r>
              <a:rPr lang="ru-RU" sz="2800" u="dbl" dirty="0" smtClean="0">
                <a:solidFill>
                  <a:srgbClr val="7030A0"/>
                </a:solidFill>
              </a:rPr>
              <a:t>я</a:t>
            </a:r>
            <a:r>
              <a:rPr lang="ru-RU" sz="2800" dirty="0" smtClean="0">
                <a:solidFill>
                  <a:srgbClr val="7030A0"/>
                </a:solidFill>
              </a:rPr>
              <a:t>ть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929190" y="3571876"/>
            <a:ext cx="3143272" cy="642942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г</a:t>
            </a:r>
            <a:r>
              <a:rPr lang="en-US" sz="2800" u="dbl" dirty="0" smtClean="0">
                <a:solidFill>
                  <a:srgbClr val="7030A0"/>
                </a:solidFill>
              </a:rPr>
              <a:t>ó</a:t>
            </a:r>
            <a:r>
              <a:rPr lang="ru-RU" sz="2800" dirty="0" err="1" smtClean="0">
                <a:solidFill>
                  <a:srgbClr val="7030A0"/>
                </a:solidFill>
              </a:rPr>
              <a:t>л</a:t>
            </a:r>
            <a:r>
              <a:rPr lang="ru-RU" sz="2800" u="sng" dirty="0" err="1" smtClean="0">
                <a:solidFill>
                  <a:srgbClr val="7030A0"/>
                </a:solidFill>
              </a:rPr>
              <a:t>о</a:t>
            </a:r>
            <a:r>
              <a:rPr lang="ru-RU" sz="2800" dirty="0" err="1" smtClean="0">
                <a:solidFill>
                  <a:srgbClr val="7030A0"/>
                </a:solidFill>
              </a:rPr>
              <a:t>д</a:t>
            </a:r>
            <a:r>
              <a:rPr lang="ru-RU" sz="2800" dirty="0" smtClean="0">
                <a:solidFill>
                  <a:srgbClr val="7030A0"/>
                </a:solidFill>
              </a:rPr>
              <a:t> - г</a:t>
            </a:r>
            <a:r>
              <a:rPr lang="ru-RU" sz="2800" u="sng" dirty="0" smtClean="0">
                <a:solidFill>
                  <a:srgbClr val="7030A0"/>
                </a:solidFill>
              </a:rPr>
              <a:t>о</a:t>
            </a:r>
            <a:r>
              <a:rPr lang="ru-RU" sz="2800" dirty="0" smtClean="0">
                <a:solidFill>
                  <a:srgbClr val="7030A0"/>
                </a:solidFill>
              </a:rPr>
              <a:t>л</a:t>
            </a:r>
            <a:r>
              <a:rPr lang="ru-RU" sz="2800" u="sng" dirty="0" smtClean="0">
                <a:solidFill>
                  <a:srgbClr val="7030A0"/>
                </a:solidFill>
              </a:rPr>
              <a:t>о</a:t>
            </a:r>
            <a:r>
              <a:rPr lang="ru-RU" sz="2800" dirty="0" smtClean="0">
                <a:solidFill>
                  <a:srgbClr val="7030A0"/>
                </a:solidFill>
              </a:rPr>
              <a:t>д</a:t>
            </a:r>
            <a:r>
              <a:rPr lang="en-US" sz="2800" u="dbl" dirty="0" smtClean="0">
                <a:solidFill>
                  <a:srgbClr val="7030A0"/>
                </a:solidFill>
              </a:rPr>
              <a:t>á</a:t>
            </a:r>
            <a:r>
              <a:rPr lang="ru-RU" sz="2800" dirty="0" err="1" smtClean="0">
                <a:solidFill>
                  <a:srgbClr val="7030A0"/>
                </a:solidFill>
              </a:rPr>
              <a:t>ть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929190" y="2714620"/>
            <a:ext cx="3143272" cy="642942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ш</a:t>
            </a:r>
            <a:r>
              <a:rPr lang="ru-RU" sz="2800" u="dbl" dirty="0" smtClean="0">
                <a:solidFill>
                  <a:srgbClr val="7030A0"/>
                </a:solidFill>
              </a:rPr>
              <a:t>а</a:t>
            </a:r>
            <a:r>
              <a:rPr lang="ru-RU" sz="2800" dirty="0" smtClean="0">
                <a:solidFill>
                  <a:srgbClr val="7030A0"/>
                </a:solidFill>
              </a:rPr>
              <a:t>г - з</a:t>
            </a:r>
            <a:r>
              <a:rPr lang="ru-RU" sz="2800" u="sng" dirty="0" smtClean="0">
                <a:solidFill>
                  <a:srgbClr val="7030A0"/>
                </a:solidFill>
              </a:rPr>
              <a:t>а</a:t>
            </a:r>
            <a:r>
              <a:rPr lang="ru-RU" sz="2800" dirty="0" smtClean="0">
                <a:solidFill>
                  <a:srgbClr val="7030A0"/>
                </a:solidFill>
              </a:rPr>
              <a:t>ш</a:t>
            </a:r>
            <a:r>
              <a:rPr lang="ru-RU" sz="2800" u="sng" dirty="0" smtClean="0">
                <a:solidFill>
                  <a:srgbClr val="7030A0"/>
                </a:solidFill>
              </a:rPr>
              <a:t>а</a:t>
            </a:r>
            <a:r>
              <a:rPr lang="ru-RU" sz="2800" dirty="0" smtClean="0">
                <a:solidFill>
                  <a:srgbClr val="7030A0"/>
                </a:solidFill>
              </a:rPr>
              <a:t>г</a:t>
            </a:r>
            <a:r>
              <a:rPr lang="en-US" sz="2800" u="dbl" dirty="0" smtClean="0">
                <a:solidFill>
                  <a:srgbClr val="7030A0"/>
                </a:solidFill>
              </a:rPr>
              <a:t>á</a:t>
            </a:r>
            <a:r>
              <a:rPr lang="ru-RU" sz="2800" dirty="0" smtClean="0">
                <a:solidFill>
                  <a:srgbClr val="7030A0"/>
                </a:solidFill>
              </a:rPr>
              <a:t>л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929190" y="1857364"/>
            <a:ext cx="3143272" cy="642942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м</a:t>
            </a:r>
            <a:r>
              <a:rPr lang="ru-RU" sz="2800" u="dbl" dirty="0" smtClean="0">
                <a:solidFill>
                  <a:srgbClr val="7030A0"/>
                </a:solidFill>
              </a:rPr>
              <a:t>о</a:t>
            </a:r>
            <a:r>
              <a:rPr lang="ru-RU" sz="2800" dirty="0" smtClean="0">
                <a:solidFill>
                  <a:srgbClr val="7030A0"/>
                </a:solidFill>
              </a:rPr>
              <a:t>ст - м</a:t>
            </a:r>
            <a:r>
              <a:rPr lang="ru-RU" sz="2800" u="sng" dirty="0" smtClean="0">
                <a:solidFill>
                  <a:srgbClr val="7030A0"/>
                </a:solidFill>
              </a:rPr>
              <a:t>о</a:t>
            </a:r>
            <a:r>
              <a:rPr lang="ru-RU" sz="2800" dirty="0" smtClean="0">
                <a:solidFill>
                  <a:srgbClr val="7030A0"/>
                </a:solidFill>
              </a:rPr>
              <a:t>сты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357290" y="5286388"/>
            <a:ext cx="3143272" cy="642942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н</a:t>
            </a:r>
            <a:r>
              <a:rPr lang="ru-RU" sz="2800" u="dbl" dirty="0" smtClean="0">
                <a:solidFill>
                  <a:srgbClr val="7030A0"/>
                </a:solidFill>
              </a:rPr>
              <a:t>о</a:t>
            </a:r>
            <a:r>
              <a:rPr lang="ru-RU" sz="2800" dirty="0" smtClean="0">
                <a:solidFill>
                  <a:srgbClr val="7030A0"/>
                </a:solidFill>
              </a:rPr>
              <a:t>чь - </a:t>
            </a:r>
            <a:r>
              <a:rPr lang="ru-RU" sz="2800" dirty="0" err="1" smtClean="0">
                <a:solidFill>
                  <a:srgbClr val="7030A0"/>
                </a:solidFill>
              </a:rPr>
              <a:t>н</a:t>
            </a:r>
            <a:r>
              <a:rPr lang="ru-RU" sz="2800" u="sng" dirty="0" err="1" smtClean="0">
                <a:solidFill>
                  <a:srgbClr val="7030A0"/>
                </a:solidFill>
              </a:rPr>
              <a:t>о</a:t>
            </a:r>
            <a:r>
              <a:rPr lang="ru-RU" sz="2800" dirty="0" err="1" smtClean="0">
                <a:solidFill>
                  <a:srgbClr val="7030A0"/>
                </a:solidFill>
              </a:rPr>
              <a:t>чн</a:t>
            </a:r>
            <a:r>
              <a:rPr lang="en-US" sz="2800" u="dbl" dirty="0" smtClean="0">
                <a:solidFill>
                  <a:srgbClr val="7030A0"/>
                </a:solidFill>
              </a:rPr>
              <a:t>ó</a:t>
            </a:r>
            <a:r>
              <a:rPr lang="ru-RU" sz="2800" dirty="0" smtClean="0">
                <a:solidFill>
                  <a:srgbClr val="7030A0"/>
                </a:solidFill>
              </a:rPr>
              <a:t>е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285852" y="4429132"/>
            <a:ext cx="3286148" cy="642942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7030A0"/>
                </a:solidFill>
              </a:rPr>
              <a:t>п</a:t>
            </a:r>
            <a:r>
              <a:rPr lang="ru-RU" sz="2800" dirty="0" smtClean="0">
                <a:solidFill>
                  <a:srgbClr val="7030A0"/>
                </a:solidFill>
              </a:rPr>
              <a:t>ч</a:t>
            </a:r>
            <a:r>
              <a:rPr lang="ru-RU" sz="2800" u="dbl" dirty="0" smtClean="0">
                <a:solidFill>
                  <a:srgbClr val="7030A0"/>
                </a:solidFill>
              </a:rPr>
              <a:t>ё</a:t>
            </a:r>
            <a:r>
              <a:rPr lang="ru-RU" sz="2800" dirty="0" smtClean="0">
                <a:solidFill>
                  <a:srgbClr val="7030A0"/>
                </a:solidFill>
              </a:rPr>
              <a:t>лы - </a:t>
            </a:r>
            <a:r>
              <a:rPr lang="ru-RU" sz="2800" dirty="0" err="1" smtClean="0">
                <a:solidFill>
                  <a:srgbClr val="7030A0"/>
                </a:solidFill>
              </a:rPr>
              <a:t>пч</a:t>
            </a:r>
            <a:r>
              <a:rPr lang="ru-RU" sz="2800" u="sng" dirty="0" err="1" smtClean="0">
                <a:solidFill>
                  <a:srgbClr val="7030A0"/>
                </a:solidFill>
              </a:rPr>
              <a:t>е</a:t>
            </a:r>
            <a:r>
              <a:rPr lang="ru-RU" sz="2800" dirty="0" err="1" smtClean="0">
                <a:solidFill>
                  <a:srgbClr val="7030A0"/>
                </a:solidFill>
              </a:rPr>
              <a:t>л</a:t>
            </a:r>
            <a:r>
              <a:rPr lang="ru-RU" sz="2800" u="sng" dirty="0" err="1" smtClean="0">
                <a:solidFill>
                  <a:srgbClr val="7030A0"/>
                </a:solidFill>
              </a:rPr>
              <a:t>о</a:t>
            </a:r>
            <a:r>
              <a:rPr lang="ru-RU" sz="2800" dirty="0" err="1" smtClean="0">
                <a:solidFill>
                  <a:srgbClr val="7030A0"/>
                </a:solidFill>
              </a:rPr>
              <a:t>в</a:t>
            </a:r>
            <a:r>
              <a:rPr lang="en-US" sz="2800" u="dbl" dirty="0" smtClean="0">
                <a:solidFill>
                  <a:srgbClr val="7030A0"/>
                </a:solidFill>
              </a:rPr>
              <a:t>ó</a:t>
            </a:r>
            <a:r>
              <a:rPr lang="ru-RU" sz="2800" dirty="0" err="1" smtClean="0">
                <a:solidFill>
                  <a:srgbClr val="7030A0"/>
                </a:solidFill>
              </a:rPr>
              <a:t>д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357290" y="3571876"/>
            <a:ext cx="3143272" cy="642942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б</a:t>
            </a:r>
            <a:r>
              <a:rPr lang="ru-RU" sz="2800" u="dbl" dirty="0" smtClean="0">
                <a:solidFill>
                  <a:srgbClr val="7030A0"/>
                </a:solidFill>
              </a:rPr>
              <a:t>о</a:t>
            </a:r>
            <a:r>
              <a:rPr lang="ru-RU" sz="2800" dirty="0" smtClean="0">
                <a:solidFill>
                  <a:srgbClr val="7030A0"/>
                </a:solidFill>
              </a:rPr>
              <a:t>ль - б</a:t>
            </a:r>
            <a:r>
              <a:rPr lang="ru-RU" sz="2800" u="sng" dirty="0" smtClean="0">
                <a:solidFill>
                  <a:srgbClr val="7030A0"/>
                </a:solidFill>
              </a:rPr>
              <a:t>о</a:t>
            </a:r>
            <a:r>
              <a:rPr lang="ru-RU" sz="2800" dirty="0" smtClean="0">
                <a:solidFill>
                  <a:srgbClr val="7030A0"/>
                </a:solidFill>
              </a:rPr>
              <a:t>льной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357290" y="2714620"/>
            <a:ext cx="3143272" cy="642942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rgbClr val="7030A0"/>
                </a:solidFill>
              </a:rPr>
              <a:t>з</a:t>
            </a:r>
            <a:r>
              <a:rPr lang="en-US" sz="2800" u="dbl" dirty="0" smtClean="0">
                <a:solidFill>
                  <a:srgbClr val="7030A0"/>
                </a:solidFill>
              </a:rPr>
              <a:t>ú</a:t>
            </a:r>
            <a:r>
              <a:rPr lang="ru-RU" sz="2800" dirty="0" smtClean="0">
                <a:solidFill>
                  <a:srgbClr val="7030A0"/>
                </a:solidFill>
              </a:rPr>
              <a:t>мы - з</a:t>
            </a:r>
            <a:r>
              <a:rPr lang="ru-RU" sz="2800" u="sng" dirty="0" smtClean="0">
                <a:solidFill>
                  <a:srgbClr val="7030A0"/>
                </a:solidFill>
              </a:rPr>
              <a:t>и</a:t>
            </a:r>
            <a:r>
              <a:rPr lang="ru-RU" sz="2800" dirty="0" smtClean="0">
                <a:solidFill>
                  <a:srgbClr val="7030A0"/>
                </a:solidFill>
              </a:rPr>
              <a:t>ма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357290" y="1857364"/>
            <a:ext cx="3143272" cy="642942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с</a:t>
            </a:r>
            <a:r>
              <a:rPr lang="ru-RU" sz="2800" u="dbl" dirty="0" smtClean="0">
                <a:solidFill>
                  <a:srgbClr val="7030A0"/>
                </a:solidFill>
              </a:rPr>
              <a:t>а</a:t>
            </a:r>
            <a:r>
              <a:rPr lang="ru-RU" sz="2800" dirty="0" smtClean="0">
                <a:solidFill>
                  <a:srgbClr val="7030A0"/>
                </a:solidFill>
              </a:rPr>
              <a:t>д - с</a:t>
            </a:r>
            <a:r>
              <a:rPr lang="ru-RU" sz="2800" u="sng" dirty="0" smtClean="0">
                <a:solidFill>
                  <a:srgbClr val="7030A0"/>
                </a:solidFill>
              </a:rPr>
              <a:t>а</a:t>
            </a:r>
            <a:r>
              <a:rPr lang="ru-RU" sz="2800" dirty="0" smtClean="0">
                <a:solidFill>
                  <a:srgbClr val="7030A0"/>
                </a:solidFill>
              </a:rPr>
              <a:t>ды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00132"/>
          </a:xfrm>
        </p:spPr>
        <p:txBody>
          <a:bodyPr/>
          <a:lstStyle/>
          <a:p>
            <a: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  <a:t>Давай повторим все, что ты узнал </a:t>
            </a:r>
            <a:b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</a:br>
            <a: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  <a:t>на уроках обучения грамоте!</a:t>
            </a:r>
            <a:endParaRPr lang="ru-RU" sz="2800" i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0100" y="1643050"/>
            <a:ext cx="7286676" cy="300039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u="sng" dirty="0" smtClean="0">
                <a:solidFill>
                  <a:schemeClr val="accent3">
                    <a:lumMod val="25000"/>
                  </a:schemeClr>
                </a:solidFill>
              </a:rPr>
              <a:t>Опасности при обозначении звуков буквами</a:t>
            </a:r>
          </a:p>
          <a:p>
            <a:pPr marL="342900" indent="-342900" algn="ctr"/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</a:rPr>
              <a:t>2. Сочетания ЖИ – ШИ, ЧА – ЩА, ЧУ – ЩУ пиши только так.</a:t>
            </a:r>
          </a:p>
          <a:p>
            <a:pPr marL="342900" indent="-342900" algn="ctr"/>
            <a:endParaRPr lang="ru-RU" b="1" dirty="0">
              <a:solidFill>
                <a:schemeClr val="accent3">
                  <a:lumMod val="25000"/>
                </a:schemeClr>
              </a:solidFill>
            </a:endParaRPr>
          </a:p>
          <a:p>
            <a:pPr marL="342900" indent="-342900" algn="ctr"/>
            <a:r>
              <a:rPr lang="ru-RU" sz="3600" b="1" dirty="0" smtClean="0">
                <a:solidFill>
                  <a:schemeClr val="accent3">
                    <a:lumMod val="25000"/>
                  </a:schemeClr>
                </a:solidFill>
              </a:rPr>
              <a:t>ЛЫ</a:t>
            </a:r>
            <a:r>
              <a:rPr lang="ru-RU" sz="3600" b="1" u="sng" dirty="0" smtClean="0">
                <a:solidFill>
                  <a:schemeClr val="accent3">
                    <a:lumMod val="25000"/>
                  </a:schemeClr>
                </a:solidFill>
              </a:rPr>
              <a:t>ЖИ</a:t>
            </a:r>
            <a:r>
              <a:rPr lang="ru-RU" sz="3600" b="1" dirty="0" smtClean="0">
                <a:solidFill>
                  <a:schemeClr val="accent3">
                    <a:lumMod val="25000"/>
                  </a:schemeClr>
                </a:solidFill>
              </a:rPr>
              <a:t>         </a:t>
            </a:r>
            <a:r>
              <a:rPr lang="ru-RU" sz="3600" b="1" u="sng" dirty="0" smtClean="0">
                <a:solidFill>
                  <a:schemeClr val="accent3">
                    <a:lumMod val="25000"/>
                  </a:schemeClr>
                </a:solidFill>
              </a:rPr>
              <a:t>ШИ</a:t>
            </a:r>
            <a:r>
              <a:rPr lang="ru-RU" sz="3600" b="1" dirty="0" smtClean="0">
                <a:solidFill>
                  <a:schemeClr val="accent3">
                    <a:lumMod val="25000"/>
                  </a:schemeClr>
                </a:solidFill>
              </a:rPr>
              <a:t>НА</a:t>
            </a:r>
          </a:p>
          <a:p>
            <a:pPr marL="342900" indent="-342900" algn="ctr"/>
            <a:r>
              <a:rPr lang="ru-RU" sz="3600" b="1" u="sng" dirty="0" smtClean="0">
                <a:solidFill>
                  <a:schemeClr val="accent3">
                    <a:lumMod val="25000"/>
                  </a:schemeClr>
                </a:solidFill>
              </a:rPr>
              <a:t>ЧА</a:t>
            </a:r>
            <a:r>
              <a:rPr lang="ru-RU" sz="3600" b="1" dirty="0" smtClean="0">
                <a:solidFill>
                  <a:schemeClr val="accent3">
                    <a:lumMod val="25000"/>
                  </a:schemeClr>
                </a:solidFill>
              </a:rPr>
              <a:t>ША         РО</a:t>
            </a:r>
            <a:r>
              <a:rPr lang="ru-RU" sz="3600" b="1" u="sng" dirty="0" smtClean="0">
                <a:solidFill>
                  <a:schemeClr val="accent3">
                    <a:lumMod val="25000"/>
                  </a:schemeClr>
                </a:solidFill>
              </a:rPr>
              <a:t>ЩА</a:t>
            </a:r>
          </a:p>
          <a:p>
            <a:pPr marL="342900" indent="-342900" algn="ctr"/>
            <a:r>
              <a:rPr lang="ru-RU" sz="3600" b="1" u="sng" dirty="0" smtClean="0">
                <a:solidFill>
                  <a:schemeClr val="accent3">
                    <a:lumMod val="25000"/>
                  </a:schemeClr>
                </a:solidFill>
              </a:rPr>
              <a:t>ЧУ</a:t>
            </a:r>
            <a:r>
              <a:rPr lang="ru-RU" sz="3600" b="1" dirty="0" smtClean="0">
                <a:solidFill>
                  <a:schemeClr val="accent3">
                    <a:lumMod val="25000"/>
                  </a:schemeClr>
                </a:solidFill>
              </a:rPr>
              <a:t>ДО          </a:t>
            </a:r>
            <a:r>
              <a:rPr lang="ru-RU" sz="3600" b="1" u="sng" dirty="0" smtClean="0">
                <a:solidFill>
                  <a:schemeClr val="accent3">
                    <a:lumMod val="25000"/>
                  </a:schemeClr>
                </a:solidFill>
              </a:rPr>
              <a:t>ЩУ</a:t>
            </a:r>
            <a:r>
              <a:rPr lang="ru-RU" sz="3600" b="1" dirty="0" smtClean="0">
                <a:solidFill>
                  <a:schemeClr val="accent3">
                    <a:lumMod val="25000"/>
                  </a:schemeClr>
                </a:solidFill>
              </a:rPr>
              <a:t>КА</a:t>
            </a:r>
          </a:p>
          <a:p>
            <a:pPr marL="342900" indent="-342900" algn="ctr"/>
            <a:endParaRPr lang="ru-RU" b="1" dirty="0">
              <a:solidFill>
                <a:schemeClr val="accent3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9933">
              <a:alpha val="66000"/>
            </a:srgbClr>
          </a:solidFill>
        </p:spPr>
        <p:txBody>
          <a:bodyPr/>
          <a:lstStyle/>
          <a:p>
            <a:r>
              <a:rPr lang="ru-RU" sz="3600" dirty="0" smtClean="0">
                <a:solidFill>
                  <a:schemeClr val="accent5">
                    <a:lumMod val="25000"/>
                  </a:schemeClr>
                </a:solidFill>
              </a:rPr>
              <a:t>Измени слова по образцу.</a:t>
            </a:r>
            <a:br>
              <a:rPr lang="ru-RU" sz="360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3600" dirty="0" smtClean="0">
                <a:solidFill>
                  <a:schemeClr val="accent5">
                    <a:lumMod val="25000"/>
                  </a:schemeClr>
                </a:solidFill>
              </a:rPr>
              <a:t> Выдели орфограмму. Проверь.</a:t>
            </a:r>
            <a:endParaRPr lang="ru-RU" sz="36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1643050"/>
            <a:ext cx="4214842" cy="3357586"/>
          </a:xfrm>
          <a:prstGeom prst="roundRect">
            <a:avLst/>
          </a:prstGeom>
          <a:solidFill>
            <a:srgbClr val="008000">
              <a:alpha val="59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лужа – лу</a:t>
            </a:r>
            <a:r>
              <a:rPr lang="ru-RU" sz="2800" u="sng" dirty="0" smtClean="0"/>
              <a:t>жи</a:t>
            </a:r>
          </a:p>
          <a:p>
            <a:pPr algn="ctr"/>
            <a:r>
              <a:rPr lang="ru-RU" sz="2800" dirty="0"/>
              <a:t>м</a:t>
            </a:r>
            <a:r>
              <a:rPr lang="ru-RU" sz="2800" dirty="0" smtClean="0"/>
              <a:t>ышь - …….</a:t>
            </a:r>
          </a:p>
          <a:p>
            <a:pPr algn="ctr"/>
            <a:r>
              <a:rPr lang="ru-RU" sz="2800" dirty="0"/>
              <a:t>н</a:t>
            </a:r>
            <a:r>
              <a:rPr lang="ru-RU" sz="2800" dirty="0" smtClean="0"/>
              <a:t>ож - ………</a:t>
            </a:r>
          </a:p>
          <a:p>
            <a:pPr algn="ctr"/>
            <a:r>
              <a:rPr lang="ru-RU" sz="2800" dirty="0"/>
              <a:t>ш</a:t>
            </a:r>
            <a:r>
              <a:rPr lang="ru-RU" sz="2800" dirty="0" smtClean="0"/>
              <a:t>алаш - …..</a:t>
            </a:r>
          </a:p>
          <a:p>
            <a:pPr algn="ctr"/>
            <a:r>
              <a:rPr lang="ru-RU" sz="2800" dirty="0"/>
              <a:t>г</a:t>
            </a:r>
            <a:r>
              <a:rPr lang="ru-RU" sz="2800" dirty="0" smtClean="0"/>
              <a:t>руша - …….</a:t>
            </a:r>
          </a:p>
          <a:p>
            <a:pPr algn="ctr"/>
            <a:r>
              <a:rPr lang="ru-RU" sz="2800" dirty="0"/>
              <a:t>ч</a:t>
            </a:r>
            <a:r>
              <a:rPr lang="ru-RU" sz="2800" dirty="0" smtClean="0"/>
              <a:t>иж - ……….</a:t>
            </a:r>
          </a:p>
          <a:p>
            <a:pPr algn="ctr"/>
            <a:r>
              <a:rPr lang="ru-RU" sz="2800" dirty="0"/>
              <a:t>с</a:t>
            </a:r>
            <a:r>
              <a:rPr lang="ru-RU" sz="2800" dirty="0" smtClean="0"/>
              <a:t>триж - …….</a:t>
            </a:r>
          </a:p>
          <a:p>
            <a:pPr algn="ctr"/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00562" y="1643050"/>
            <a:ext cx="4214842" cy="3357586"/>
          </a:xfrm>
          <a:prstGeom prst="roundRect">
            <a:avLst/>
          </a:prstGeom>
          <a:solidFill>
            <a:srgbClr val="008000">
              <a:alpha val="59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Сережа – у Сере</a:t>
            </a:r>
            <a:r>
              <a:rPr lang="ru-RU" sz="2800" u="sng" dirty="0" smtClean="0"/>
              <a:t>жи</a:t>
            </a:r>
          </a:p>
          <a:p>
            <a:pPr algn="ctr"/>
            <a:r>
              <a:rPr lang="ru-RU" sz="2800" dirty="0" smtClean="0"/>
              <a:t>Алеша - …………..</a:t>
            </a:r>
          </a:p>
          <a:p>
            <a:pPr algn="ctr"/>
            <a:r>
              <a:rPr lang="ru-RU" sz="2800" dirty="0" smtClean="0"/>
              <a:t>Гриша - ……………</a:t>
            </a:r>
          </a:p>
          <a:p>
            <a:pPr algn="ctr"/>
            <a:r>
              <a:rPr lang="ru-RU" sz="2800" dirty="0" smtClean="0"/>
              <a:t>Саша - …………….</a:t>
            </a:r>
          </a:p>
          <a:p>
            <a:pPr algn="ctr"/>
            <a:r>
              <a:rPr lang="ru-RU" sz="2800" dirty="0" smtClean="0"/>
              <a:t>Миша - ……………</a:t>
            </a:r>
          </a:p>
          <a:p>
            <a:pPr algn="ctr"/>
            <a:r>
              <a:rPr lang="ru-RU" sz="2800" dirty="0" smtClean="0"/>
              <a:t>Маша - ……………</a:t>
            </a:r>
          </a:p>
          <a:p>
            <a:pPr algn="ctr"/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1643050"/>
            <a:ext cx="4214842" cy="3357586"/>
          </a:xfrm>
          <a:prstGeom prst="roundRect">
            <a:avLst/>
          </a:prstGeom>
          <a:solidFill>
            <a:srgbClr val="008000">
              <a:alpha val="59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лужа – лу</a:t>
            </a:r>
            <a:r>
              <a:rPr lang="ru-RU" sz="2800" u="sng" dirty="0" smtClean="0"/>
              <a:t>жи</a:t>
            </a:r>
          </a:p>
          <a:p>
            <a:pPr algn="ctr"/>
            <a:r>
              <a:rPr lang="ru-RU" sz="2800" dirty="0"/>
              <a:t>м</a:t>
            </a:r>
            <a:r>
              <a:rPr lang="ru-RU" sz="2800" dirty="0" smtClean="0"/>
              <a:t>ышь - мы</a:t>
            </a:r>
            <a:r>
              <a:rPr lang="ru-RU" sz="2800" u="sng" dirty="0" smtClean="0"/>
              <a:t>ши</a:t>
            </a:r>
          </a:p>
          <a:p>
            <a:pPr algn="ctr"/>
            <a:r>
              <a:rPr lang="ru-RU" sz="2800" dirty="0"/>
              <a:t>н</a:t>
            </a:r>
            <a:r>
              <a:rPr lang="ru-RU" sz="2800" dirty="0" smtClean="0"/>
              <a:t>ож - но</a:t>
            </a:r>
            <a:r>
              <a:rPr lang="ru-RU" sz="2800" u="sng" dirty="0" smtClean="0"/>
              <a:t>жи</a:t>
            </a:r>
          </a:p>
          <a:p>
            <a:pPr algn="ctr"/>
            <a:r>
              <a:rPr lang="ru-RU" sz="2800" dirty="0"/>
              <a:t>ш</a:t>
            </a:r>
            <a:r>
              <a:rPr lang="ru-RU" sz="2800" dirty="0" smtClean="0"/>
              <a:t>алаш - шала</a:t>
            </a:r>
            <a:r>
              <a:rPr lang="ru-RU" sz="2800" u="sng" dirty="0" smtClean="0"/>
              <a:t>ши</a:t>
            </a:r>
          </a:p>
          <a:p>
            <a:pPr algn="ctr"/>
            <a:r>
              <a:rPr lang="ru-RU" sz="2800" dirty="0"/>
              <a:t>г</a:t>
            </a:r>
            <a:r>
              <a:rPr lang="ru-RU" sz="2800" dirty="0" smtClean="0"/>
              <a:t>руша - гру</a:t>
            </a:r>
            <a:r>
              <a:rPr lang="ru-RU" sz="2800" u="sng" dirty="0" smtClean="0"/>
              <a:t>ши</a:t>
            </a:r>
          </a:p>
          <a:p>
            <a:pPr algn="ctr"/>
            <a:r>
              <a:rPr lang="ru-RU" sz="2800" dirty="0"/>
              <a:t>ч</a:t>
            </a:r>
            <a:r>
              <a:rPr lang="ru-RU" sz="2800" dirty="0" smtClean="0"/>
              <a:t>иж - чи</a:t>
            </a:r>
            <a:r>
              <a:rPr lang="ru-RU" sz="2800" u="sng" dirty="0" smtClean="0"/>
              <a:t>жи</a:t>
            </a:r>
          </a:p>
          <a:p>
            <a:pPr algn="ctr"/>
            <a:r>
              <a:rPr lang="ru-RU" sz="2800" dirty="0"/>
              <a:t>с</a:t>
            </a:r>
            <a:r>
              <a:rPr lang="ru-RU" sz="2800" dirty="0" smtClean="0"/>
              <a:t>триж - стри</a:t>
            </a:r>
            <a:r>
              <a:rPr lang="ru-RU" sz="2800" u="sng" dirty="0" smtClean="0"/>
              <a:t>жи</a:t>
            </a:r>
          </a:p>
          <a:p>
            <a:pPr algn="ctr"/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00562" y="1643050"/>
            <a:ext cx="4214842" cy="3357586"/>
          </a:xfrm>
          <a:prstGeom prst="roundRect">
            <a:avLst/>
          </a:prstGeom>
          <a:solidFill>
            <a:srgbClr val="008000">
              <a:alpha val="59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Сережа – у Сере</a:t>
            </a:r>
            <a:r>
              <a:rPr lang="ru-RU" sz="2800" u="sng" dirty="0" smtClean="0"/>
              <a:t>жи</a:t>
            </a:r>
          </a:p>
          <a:p>
            <a:pPr algn="ctr"/>
            <a:r>
              <a:rPr lang="ru-RU" sz="2800" dirty="0" smtClean="0"/>
              <a:t>Алеша – у Але</a:t>
            </a:r>
            <a:r>
              <a:rPr lang="ru-RU" sz="2800" u="sng" dirty="0" smtClean="0"/>
              <a:t>ши</a:t>
            </a:r>
          </a:p>
          <a:p>
            <a:pPr algn="ctr"/>
            <a:r>
              <a:rPr lang="ru-RU" sz="2800" dirty="0" smtClean="0"/>
              <a:t>Гриша – у Гри</a:t>
            </a:r>
            <a:r>
              <a:rPr lang="ru-RU" sz="2800" u="sng" dirty="0" smtClean="0"/>
              <a:t>ши</a:t>
            </a:r>
          </a:p>
          <a:p>
            <a:pPr algn="ctr"/>
            <a:r>
              <a:rPr lang="ru-RU" sz="2800" dirty="0" smtClean="0"/>
              <a:t>Саша – у Са</a:t>
            </a:r>
            <a:r>
              <a:rPr lang="ru-RU" sz="2800" u="sng" dirty="0" smtClean="0"/>
              <a:t>ши</a:t>
            </a:r>
          </a:p>
          <a:p>
            <a:pPr algn="ctr"/>
            <a:r>
              <a:rPr lang="ru-RU" sz="2800" dirty="0" smtClean="0"/>
              <a:t>Миша – у Ми</a:t>
            </a:r>
            <a:r>
              <a:rPr lang="ru-RU" sz="2800" u="sng" dirty="0" smtClean="0"/>
              <a:t>ши</a:t>
            </a:r>
          </a:p>
          <a:p>
            <a:pPr algn="ctr"/>
            <a:r>
              <a:rPr lang="ru-RU" sz="2800" dirty="0" smtClean="0"/>
              <a:t>Маша – у Ма</a:t>
            </a:r>
            <a:r>
              <a:rPr lang="ru-RU" sz="2800" u="sng" dirty="0" smtClean="0"/>
              <a:t>ши</a:t>
            </a:r>
          </a:p>
          <a:p>
            <a:pPr algn="ctr"/>
            <a:endParaRPr lang="ru-RU" sz="2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15074" y="6000768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929586" y="6000768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9933">
              <a:alpha val="66000"/>
            </a:srgbClr>
          </a:solidFill>
        </p:spPr>
        <p:txBody>
          <a:bodyPr/>
          <a:lstStyle/>
          <a:p>
            <a:r>
              <a:rPr lang="ru-RU" sz="3200" dirty="0" smtClean="0">
                <a:solidFill>
                  <a:schemeClr val="accent5">
                    <a:lumMod val="25000"/>
                  </a:schemeClr>
                </a:solidFill>
              </a:rPr>
              <a:t>Спиши текст, вставь пропущенные буквы. Выдели орфограммы. Проверь.</a:t>
            </a:r>
            <a:endParaRPr lang="ru-RU" sz="32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1857364"/>
            <a:ext cx="8215370" cy="2928958"/>
          </a:xfrm>
          <a:prstGeom prst="roundRect">
            <a:avLst/>
          </a:prstGeom>
          <a:solidFill>
            <a:srgbClr val="008000">
              <a:alpha val="59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/>
          </a:p>
          <a:p>
            <a:pPr algn="just"/>
            <a:r>
              <a:rPr lang="ru-RU" sz="3200" dirty="0" smtClean="0"/>
              <a:t>       За наш..м </a:t>
            </a:r>
            <a:r>
              <a:rPr lang="ru-RU" sz="3200" dirty="0" err="1" smtClean="0"/>
              <a:t>уч</a:t>
            </a:r>
            <a:r>
              <a:rPr lang="ru-RU" sz="3200" dirty="0" smtClean="0"/>
              <a:t>..</a:t>
            </a:r>
            <a:r>
              <a:rPr lang="ru-RU" sz="3200" dirty="0" err="1" smtClean="0"/>
              <a:t>стком</a:t>
            </a:r>
            <a:r>
              <a:rPr lang="ru-RU" sz="3200" dirty="0" smtClean="0"/>
              <a:t> рощ.. . Мы ч..сто ходим туда собирать </a:t>
            </a:r>
            <a:r>
              <a:rPr lang="ru-RU" sz="3200" dirty="0" err="1" smtClean="0"/>
              <a:t>щ</a:t>
            </a:r>
            <a:r>
              <a:rPr lang="ru-RU" sz="3200" dirty="0" smtClean="0"/>
              <a:t>..</a:t>
            </a:r>
            <a:r>
              <a:rPr lang="ru-RU" sz="3200" dirty="0" err="1" smtClean="0"/>
              <a:t>вель</a:t>
            </a:r>
            <a:r>
              <a:rPr lang="ru-RU" sz="3200" dirty="0" smtClean="0"/>
              <a:t>. В траве </a:t>
            </a:r>
            <a:r>
              <a:rPr lang="ru-RU" sz="3200" dirty="0" err="1" smtClean="0"/>
              <a:t>кач</a:t>
            </a:r>
            <a:r>
              <a:rPr lang="ru-RU" sz="3200" dirty="0" smtClean="0"/>
              <a:t>..</a:t>
            </a:r>
            <a:r>
              <a:rPr lang="ru-RU" sz="3200" dirty="0" err="1" smtClean="0"/>
              <a:t>ются</a:t>
            </a:r>
            <a:r>
              <a:rPr lang="ru-RU" sz="3200" dirty="0" smtClean="0"/>
              <a:t> жёлтые и голубые цветы. </a:t>
            </a:r>
            <a:r>
              <a:rPr lang="ru-RU" sz="3200" dirty="0" err="1" smtClean="0"/>
              <a:t>Стуч</a:t>
            </a:r>
            <a:r>
              <a:rPr lang="ru-RU" sz="3200" dirty="0" smtClean="0"/>
              <a:t>..т дятлы. Но вот солнце закрыла большая туч... . Пора домой!  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15074" y="6000768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929586" y="6000768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472" y="1857364"/>
            <a:ext cx="8215370" cy="2928958"/>
          </a:xfrm>
          <a:prstGeom prst="roundRect">
            <a:avLst/>
          </a:prstGeom>
          <a:solidFill>
            <a:srgbClr val="008000">
              <a:alpha val="59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/>
          </a:p>
          <a:p>
            <a:pPr algn="just"/>
            <a:r>
              <a:rPr lang="ru-RU" sz="3200" dirty="0" smtClean="0"/>
              <a:t>       За на</a:t>
            </a:r>
            <a:r>
              <a:rPr lang="ru-RU" sz="3200" u="sng" dirty="0" smtClean="0"/>
              <a:t>ши</a:t>
            </a:r>
            <a:r>
              <a:rPr lang="ru-RU" sz="3200" dirty="0" smtClean="0"/>
              <a:t>м у</a:t>
            </a:r>
            <a:r>
              <a:rPr lang="ru-RU" sz="3200" u="sng" dirty="0" smtClean="0"/>
              <a:t>ча</a:t>
            </a:r>
            <a:r>
              <a:rPr lang="ru-RU" sz="3200" dirty="0" smtClean="0"/>
              <a:t>стком ро</a:t>
            </a:r>
            <a:r>
              <a:rPr lang="ru-RU" sz="3200" u="sng" dirty="0" smtClean="0"/>
              <a:t>ща</a:t>
            </a:r>
            <a:r>
              <a:rPr lang="ru-RU" sz="3200" dirty="0" smtClean="0"/>
              <a:t>. Мы </a:t>
            </a:r>
            <a:r>
              <a:rPr lang="ru-RU" sz="3200" u="sng" dirty="0" smtClean="0"/>
              <a:t>ча</a:t>
            </a:r>
            <a:r>
              <a:rPr lang="ru-RU" sz="3200" dirty="0" smtClean="0"/>
              <a:t>сто ходим туда собирать </a:t>
            </a:r>
            <a:r>
              <a:rPr lang="ru-RU" sz="3200" u="sng" dirty="0" smtClean="0"/>
              <a:t>ща</a:t>
            </a:r>
            <a:r>
              <a:rPr lang="ru-RU" sz="3200" dirty="0" smtClean="0"/>
              <a:t>вель. В траве ка</a:t>
            </a:r>
            <a:r>
              <a:rPr lang="ru-RU" sz="3200" u="sng" dirty="0" smtClean="0"/>
              <a:t>ча</a:t>
            </a:r>
            <a:r>
              <a:rPr lang="ru-RU" sz="3200" dirty="0" smtClean="0"/>
              <a:t>ются жёлтые и голубые цветы. Сту</a:t>
            </a:r>
            <a:r>
              <a:rPr lang="ru-RU" sz="3200" u="sng" dirty="0" smtClean="0"/>
              <a:t>ча</a:t>
            </a:r>
            <a:r>
              <a:rPr lang="ru-RU" sz="3200" dirty="0" smtClean="0"/>
              <a:t>т дятлы. Но вот солнце закрыла большая ту</a:t>
            </a:r>
            <a:r>
              <a:rPr lang="ru-RU" sz="3200" u="sng" dirty="0" smtClean="0"/>
              <a:t>ча</a:t>
            </a:r>
            <a:r>
              <a:rPr lang="ru-RU" sz="3200" dirty="0" smtClean="0"/>
              <a:t>. Пора домой! 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solidFill>
            <a:srgbClr val="FF9933">
              <a:alpha val="66000"/>
            </a:srgbClr>
          </a:solidFill>
        </p:spPr>
        <p:txBody>
          <a:bodyPr/>
          <a:lstStyle/>
          <a:p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Собери слова. Запиши их. Выдели орфограмму.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15074" y="6000768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929586" y="6000768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57224" y="1071548"/>
          <a:ext cx="3429024" cy="26432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4275"/>
                <a:gridCol w="1804749"/>
              </a:tblGrid>
              <a:tr h="528641">
                <a:tc row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</a:tr>
              <a:tr h="52864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</a:tr>
              <a:tr h="52864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</a:tr>
              <a:tr h="52864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</a:tr>
              <a:tr h="52864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42910" y="1643050"/>
            <a:ext cx="207170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9933"/>
                </a:solidFill>
                <a:effectLst/>
              </a:rPr>
              <a:t>ЧУ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9933"/>
              </a:solidFill>
              <a:effectLst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643438" y="1071546"/>
          <a:ext cx="4000528" cy="26432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3140"/>
                <a:gridCol w="1857388"/>
              </a:tblGrid>
              <a:tr h="528641">
                <a:tc row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</a:tr>
              <a:tr h="52864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</a:tr>
              <a:tr h="52864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</a:tr>
              <a:tr h="52864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</a:tr>
              <a:tr h="52864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357686" y="1714488"/>
            <a:ext cx="250033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9933"/>
                </a:solidFill>
                <a:effectLst/>
              </a:rPr>
              <a:t>ЩУ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9933"/>
              </a:solidFill>
              <a:effectLst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57422" y="4000504"/>
            <a:ext cx="1143008" cy="428628"/>
          </a:xfrm>
          <a:prstGeom prst="roundRect">
            <a:avLst/>
          </a:prstGeom>
          <a:solidFill>
            <a:srgbClr val="FF9933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чело</a:t>
            </a:r>
            <a:endParaRPr lang="ru-RU" sz="28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57224" y="4071942"/>
            <a:ext cx="1143008" cy="428628"/>
          </a:xfrm>
          <a:prstGeom prst="roundRect">
            <a:avLst/>
          </a:prstGeom>
          <a:solidFill>
            <a:srgbClr val="FF9933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шь</a:t>
            </a:r>
            <a:endParaRPr lang="ru-RU" sz="28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00232" y="4929198"/>
            <a:ext cx="1143008" cy="428628"/>
          </a:xfrm>
          <a:prstGeom prst="roundRect">
            <a:avLst/>
          </a:prstGeom>
          <a:solidFill>
            <a:srgbClr val="FF9933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лок</a:t>
            </a:r>
            <a:endParaRPr lang="ru-RU" sz="28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357554" y="4929198"/>
            <a:ext cx="1143008" cy="428628"/>
          </a:xfrm>
          <a:prstGeom prst="roundRect">
            <a:avLst/>
          </a:prstGeom>
          <a:solidFill>
            <a:srgbClr val="FF9933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дак</a:t>
            </a:r>
            <a:endParaRPr lang="ru-RU" sz="28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57620" y="4071942"/>
            <a:ext cx="1143008" cy="428628"/>
          </a:xfrm>
          <a:prstGeom prst="roundRect">
            <a:avLst/>
          </a:prstGeom>
          <a:solidFill>
            <a:srgbClr val="FF9933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чка</a:t>
            </a:r>
            <a:endParaRPr lang="ru-RU" sz="28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29190" y="4857760"/>
            <a:ext cx="1500198" cy="428628"/>
          </a:xfrm>
          <a:prstGeom prst="roundRect">
            <a:avLst/>
          </a:prstGeom>
          <a:solidFill>
            <a:srgbClr val="FF9933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пальца</a:t>
            </a:r>
            <a:endParaRPr lang="ru-RU" sz="28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500694" y="4071942"/>
            <a:ext cx="1143008" cy="428628"/>
          </a:xfrm>
          <a:prstGeom prst="roundRect">
            <a:avLst/>
          </a:prstGeom>
          <a:solidFill>
            <a:srgbClr val="FF9933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пать</a:t>
            </a:r>
            <a:endParaRPr lang="ru-RU" sz="28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715140" y="4929198"/>
            <a:ext cx="1500198" cy="428628"/>
          </a:xfrm>
          <a:prstGeom prst="roundRect">
            <a:avLst/>
          </a:prstGeom>
          <a:solidFill>
            <a:srgbClr val="FF9933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рится</a:t>
            </a:r>
            <a:endParaRPr lang="ru-RU" sz="28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215206" y="4071942"/>
            <a:ext cx="1571636" cy="428628"/>
          </a:xfrm>
          <a:prstGeom prst="roundRect">
            <a:avLst/>
          </a:prstGeom>
          <a:solidFill>
            <a:srgbClr val="FF9933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довище</a:t>
            </a:r>
            <a:endParaRPr lang="ru-RU" sz="28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28596" y="4929198"/>
            <a:ext cx="1143008" cy="428628"/>
          </a:xfrm>
          <a:prstGeom prst="roundRect">
            <a:avLst/>
          </a:prstGeom>
          <a:solidFill>
            <a:srgbClr val="FF9933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ка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03004 -0.418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-20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022E-16 L 0.1941 -0.356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0" y="-178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0.0691 -0.396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-199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-0.07934 -0.3236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" y="-162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022E-16 L -0.50885 -0.1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00" y="-63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0.72917 -0.554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00" y="-277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0.21753 -0.47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-235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022E-16 L 0.02222 -0.3969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-199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0.33056 -0.1986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-99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22E-16 L 0.15087 -0.1145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14480" y="5572140"/>
            <a:ext cx="542928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142900"/>
            <a:ext cx="8229600" cy="1143000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Составь предложение из данных слов. Запиши его. 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5572140"/>
            <a:ext cx="5686436" cy="714380"/>
          </a:xfrm>
        </p:spPr>
        <p:txBody>
          <a:bodyPr/>
          <a:lstStyle/>
          <a:p>
            <a:pPr>
              <a:buNone/>
            </a:pPr>
            <a:r>
              <a:rPr lang="ru-RU" dirty="0"/>
              <a:t>м</a:t>
            </a:r>
            <a:r>
              <a:rPr lang="ru-RU" dirty="0" smtClean="0"/>
              <a:t>ы, на, летом, даче, жили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286644" y="5572140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5572140"/>
            <a:ext cx="57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Мы летом жили на даче.</a:t>
            </a:r>
            <a:endParaRPr lang="ru-RU" sz="3200" dirty="0"/>
          </a:p>
        </p:txBody>
      </p:sp>
      <p:sp>
        <p:nvSpPr>
          <p:cNvPr id="10" name="Управляющая кнопка: далее 9">
            <a:hlinkClick r:id="rId3" action="ppaction://hlinksldjump" highlightClick="1"/>
          </p:cNvPr>
          <p:cNvSpPr/>
          <p:nvPr/>
        </p:nvSpPr>
        <p:spPr>
          <a:xfrm>
            <a:off x="357158" y="5786454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00132"/>
          </a:xfrm>
        </p:spPr>
        <p:txBody>
          <a:bodyPr/>
          <a:lstStyle/>
          <a:p>
            <a: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  <a:t>Давай повторим все, что ты узнал </a:t>
            </a:r>
            <a:b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</a:br>
            <a: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  <a:t>на уроках обучения грамоте!</a:t>
            </a:r>
            <a:endParaRPr lang="ru-RU" sz="2800" i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0100" y="1643050"/>
            <a:ext cx="7286676" cy="300039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u="sng" dirty="0" smtClean="0">
                <a:solidFill>
                  <a:schemeClr val="accent3">
                    <a:lumMod val="25000"/>
                  </a:schemeClr>
                </a:solidFill>
              </a:rPr>
              <a:t>Опасности при обозначении звуков буквами</a:t>
            </a:r>
          </a:p>
          <a:p>
            <a:pPr marL="342900" indent="-342900" algn="ctr"/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</a:rPr>
              <a:t>3. Парные согласные по глухости-звонкости на конце слов и перед другими парными согласными. Звуки одинаковые – буквы разные:</a:t>
            </a:r>
          </a:p>
          <a:p>
            <a:pPr marL="342900" indent="-342900" algn="ctr"/>
            <a:endParaRPr lang="ru-RU" b="1" dirty="0">
              <a:solidFill>
                <a:schemeClr val="accent3">
                  <a:lumMod val="25000"/>
                </a:schemeClr>
              </a:solidFill>
            </a:endParaRPr>
          </a:p>
          <a:p>
            <a:pPr marL="342900" indent="-342900" algn="ctr"/>
            <a:r>
              <a:rPr lang="ru-RU" sz="2800" b="1" dirty="0" smtClean="0">
                <a:solidFill>
                  <a:schemeClr val="accent3">
                    <a:lumMod val="25000"/>
                  </a:schemeClr>
                </a:solidFill>
              </a:rPr>
              <a:t>ДУ</a:t>
            </a:r>
            <a:r>
              <a:rPr lang="ru-RU" sz="2800" b="1" u="sng" dirty="0" smtClean="0">
                <a:solidFill>
                  <a:schemeClr val="accent3">
                    <a:lumMod val="25000"/>
                  </a:schemeClr>
                </a:solidFill>
              </a:rPr>
              <a:t>Б</a:t>
            </a:r>
            <a:r>
              <a:rPr lang="ru-RU" sz="2800" b="1" dirty="0" smtClean="0">
                <a:solidFill>
                  <a:schemeClr val="accent3">
                    <a:lumMod val="25000"/>
                  </a:schemeClr>
                </a:solidFill>
              </a:rPr>
              <a:t> -  СУ</a:t>
            </a:r>
            <a:r>
              <a:rPr lang="ru-RU" sz="2800" b="1" u="sng" dirty="0" smtClean="0">
                <a:solidFill>
                  <a:schemeClr val="accent3">
                    <a:lumMod val="25000"/>
                  </a:schemeClr>
                </a:solidFill>
              </a:rPr>
              <a:t>П</a:t>
            </a:r>
          </a:p>
          <a:p>
            <a:pPr marL="342900" indent="-342900" algn="ctr"/>
            <a:r>
              <a:rPr lang="ru-RU" sz="2800" b="1" dirty="0" smtClean="0">
                <a:solidFill>
                  <a:schemeClr val="accent3">
                    <a:lumMod val="25000"/>
                  </a:schemeClr>
                </a:solidFill>
              </a:rPr>
              <a:t>ВАРЕ</a:t>
            </a:r>
            <a:r>
              <a:rPr lang="ru-RU" sz="2800" b="1" u="sng" dirty="0" smtClean="0">
                <a:solidFill>
                  <a:schemeClr val="accent3">
                    <a:lumMod val="25000"/>
                  </a:schemeClr>
                </a:solidFill>
              </a:rPr>
              <a:t>Ж</a:t>
            </a:r>
            <a:r>
              <a:rPr lang="ru-RU" sz="2800" b="1" dirty="0" smtClean="0">
                <a:solidFill>
                  <a:schemeClr val="accent3">
                    <a:lumMod val="25000"/>
                  </a:schemeClr>
                </a:solidFill>
              </a:rPr>
              <a:t>КА - БАБУ</a:t>
            </a:r>
            <a:r>
              <a:rPr lang="ru-RU" sz="2800" b="1" u="sng" dirty="0" smtClean="0">
                <a:solidFill>
                  <a:schemeClr val="accent3">
                    <a:lumMod val="25000"/>
                  </a:schemeClr>
                </a:solidFill>
              </a:rPr>
              <a:t>Ш</a:t>
            </a:r>
            <a:r>
              <a:rPr lang="ru-RU" sz="2800" b="1" dirty="0" smtClean="0">
                <a:solidFill>
                  <a:schemeClr val="accent3">
                    <a:lumMod val="25000"/>
                  </a:schemeClr>
                </a:solidFill>
              </a:rPr>
              <a:t>КА</a:t>
            </a:r>
          </a:p>
          <a:p>
            <a:pPr marL="342900" indent="-342900" algn="ctr"/>
            <a:endParaRPr lang="ru-RU" b="1" dirty="0">
              <a:solidFill>
                <a:schemeClr val="accent3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51545">
            <a:off x="518065" y="867569"/>
            <a:ext cx="8229600" cy="796908"/>
          </a:xfrm>
          <a:noFill/>
        </p:spPr>
        <p:txBody>
          <a:bodyPr/>
          <a:lstStyle/>
          <a:p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Напиши проверочные слова, вставь орфограммы.</a:t>
            </a:r>
            <a:endParaRPr lang="ru-RU" sz="2400" dirty="0">
              <a:solidFill>
                <a:schemeClr val="accent5">
                  <a:lumMod val="25000"/>
                </a:schemeClr>
              </a:solidFill>
              <a:latin typeface="Adventur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347698">
            <a:off x="1071538" y="2143116"/>
            <a:ext cx="64294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Кру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… - ………        </a:t>
            </a:r>
            <a:r>
              <a:rPr lang="ru-RU" sz="2800" b="1" dirty="0" err="1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пля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… - ………</a:t>
            </a:r>
          </a:p>
          <a:p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эта… - ……….       </a:t>
            </a:r>
            <a:r>
              <a:rPr lang="ru-RU" sz="2800" b="1" dirty="0" err="1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сторо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…- ………</a:t>
            </a:r>
          </a:p>
          <a:p>
            <a:r>
              <a:rPr lang="ru-RU" sz="2800" b="1" dirty="0" err="1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лебе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….- ………        </a:t>
            </a:r>
            <a:r>
              <a:rPr lang="ru-RU" sz="2800" b="1" dirty="0" err="1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хле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… - ……….</a:t>
            </a:r>
          </a:p>
          <a:p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су…- ……            </a:t>
            </a:r>
            <a:r>
              <a:rPr lang="ru-RU" sz="2800" b="1" dirty="0" err="1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гла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… - …….</a:t>
            </a:r>
          </a:p>
          <a:p>
            <a:r>
              <a:rPr lang="ru-RU" sz="2800" b="1" dirty="0" err="1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чи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… - ……           </a:t>
            </a:r>
            <a:r>
              <a:rPr lang="ru-RU" sz="2800" b="1" dirty="0" err="1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ду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…-………</a:t>
            </a:r>
            <a:endParaRPr lang="ru-RU" sz="2800" b="1" dirty="0">
              <a:solidFill>
                <a:schemeClr val="accent5">
                  <a:lumMod val="25000"/>
                </a:schemeClr>
              </a:solidFill>
              <a:latin typeface="Adventure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347698">
            <a:off x="1288134" y="2304375"/>
            <a:ext cx="64294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Кру</a:t>
            </a:r>
            <a:r>
              <a:rPr lang="ru-RU" sz="2800" b="1" u="sng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г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- кру</a:t>
            </a:r>
            <a:r>
              <a:rPr lang="ru-RU" sz="2800" b="1" u="dbl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г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и        пля</a:t>
            </a:r>
            <a:r>
              <a:rPr lang="ru-RU" sz="2800" b="1" u="sng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ж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 – на пля</a:t>
            </a:r>
            <a:r>
              <a:rPr lang="ru-RU" sz="2800" b="1" u="dbl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ж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е</a:t>
            </a:r>
          </a:p>
          <a:p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эта</a:t>
            </a:r>
            <a:r>
              <a:rPr lang="ru-RU" sz="2800" b="1" u="sng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ж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 - эта</a:t>
            </a:r>
            <a:r>
              <a:rPr lang="ru-RU" sz="2800" b="1" u="dbl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ж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и     сторо</a:t>
            </a:r>
            <a:r>
              <a:rPr lang="ru-RU" sz="2800" b="1" u="sng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ж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- сторо</a:t>
            </a:r>
            <a:r>
              <a:rPr lang="ru-RU" sz="2800" b="1" u="dbl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ж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ить</a:t>
            </a:r>
          </a:p>
          <a:p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лебе</a:t>
            </a:r>
            <a:r>
              <a:rPr lang="ru-RU" sz="2800" b="1" u="sng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дь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- лебе</a:t>
            </a:r>
            <a:r>
              <a:rPr lang="ru-RU" sz="2800" b="1" u="dbl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д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и       хле</a:t>
            </a:r>
            <a:r>
              <a:rPr lang="ru-RU" sz="2800" b="1" u="sng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б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 – нет хле</a:t>
            </a:r>
            <a:r>
              <a:rPr lang="ru-RU" sz="2800" b="1" u="dbl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б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а</a:t>
            </a:r>
          </a:p>
          <a:p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су</a:t>
            </a:r>
            <a:r>
              <a:rPr lang="ru-RU" sz="2800" b="1" u="sng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п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 –кормить су</a:t>
            </a:r>
            <a:r>
              <a:rPr lang="ru-RU" sz="2800" b="1" u="dbl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п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ом гла</a:t>
            </a:r>
            <a:r>
              <a:rPr lang="ru-RU" sz="2800" b="1" u="sng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з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 - гла</a:t>
            </a:r>
            <a:r>
              <a:rPr lang="ru-RU" sz="2800" b="1" u="dbl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з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а</a:t>
            </a:r>
          </a:p>
          <a:p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чи</a:t>
            </a:r>
            <a:r>
              <a:rPr lang="ru-RU" sz="2800" b="1" u="sng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ж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 - чи</a:t>
            </a:r>
            <a:r>
              <a:rPr lang="ru-RU" sz="2800" b="1" u="dbl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ж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ик        ду</a:t>
            </a:r>
            <a:r>
              <a:rPr lang="ru-RU" sz="2800" b="1" u="sng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б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 - ду</a:t>
            </a:r>
            <a:r>
              <a:rPr lang="ru-RU" sz="2800" b="1" u="dbl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б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ы</a:t>
            </a:r>
            <a:endParaRPr lang="ru-RU" sz="2800" b="1" dirty="0">
              <a:solidFill>
                <a:schemeClr val="accent5">
                  <a:lumMod val="25000"/>
                </a:schemeClr>
              </a:solidFill>
              <a:latin typeface="Adventure" pitchFamily="2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00496" y="5786454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215206" y="5786454"/>
            <a:ext cx="785818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51545">
            <a:off x="518065" y="867569"/>
            <a:ext cx="8229600" cy="796908"/>
          </a:xfrm>
          <a:noFill/>
        </p:spPr>
        <p:txBody>
          <a:bodyPr/>
          <a:lstStyle/>
          <a:p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Из двух слов выбери проверочное:</a:t>
            </a:r>
            <a:endParaRPr lang="ru-RU" sz="2400" dirty="0">
              <a:solidFill>
                <a:schemeClr val="accent5">
                  <a:lumMod val="25000"/>
                </a:schemeClr>
              </a:solidFill>
              <a:latin typeface="Adventur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347698">
            <a:off x="1645323" y="2590127"/>
            <a:ext cx="64294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Рассказ –  сказка,  сказочник.</a:t>
            </a:r>
          </a:p>
          <a:p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Голос – голосистый,  голоски.</a:t>
            </a:r>
          </a:p>
          <a:p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Увяз – вязкий,  завязнуть.</a:t>
            </a:r>
          </a:p>
          <a:p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Брошь – броши,   брошка.</a:t>
            </a:r>
          </a:p>
          <a:p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Прорубь – рубка,  порубил.</a:t>
            </a:r>
            <a:endParaRPr lang="ru-RU" sz="2800" b="1" dirty="0">
              <a:solidFill>
                <a:schemeClr val="accent5">
                  <a:lumMod val="25000"/>
                </a:schemeClr>
              </a:solidFill>
              <a:latin typeface="Adventure" pitchFamily="2" charset="0"/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3143240" y="2643182"/>
            <a:ext cx="1714512" cy="571504"/>
          </a:xfrm>
          <a:prstGeom prst="irregularSeal1">
            <a:avLst/>
          </a:prstGeom>
          <a:solidFill>
            <a:schemeClr val="accent5">
              <a:lumMod val="25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1 8"/>
          <p:cNvSpPr/>
          <p:nvPr/>
        </p:nvSpPr>
        <p:spPr>
          <a:xfrm>
            <a:off x="4286248" y="3786190"/>
            <a:ext cx="1785950" cy="571504"/>
          </a:xfrm>
          <a:prstGeom prst="irregularSeal1">
            <a:avLst/>
          </a:prstGeom>
          <a:solidFill>
            <a:schemeClr val="accent5">
              <a:lumMod val="25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>
            <a:off x="3071802" y="4357694"/>
            <a:ext cx="1643074" cy="571504"/>
          </a:xfrm>
          <a:prstGeom prst="irregularSeal1">
            <a:avLst/>
          </a:prstGeom>
          <a:solidFill>
            <a:schemeClr val="accent5">
              <a:lumMod val="25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1 10"/>
          <p:cNvSpPr/>
          <p:nvPr/>
        </p:nvSpPr>
        <p:spPr>
          <a:xfrm>
            <a:off x="4857752" y="2928934"/>
            <a:ext cx="2071702" cy="571504"/>
          </a:xfrm>
          <a:prstGeom prst="irregularSeal1">
            <a:avLst/>
          </a:prstGeom>
          <a:solidFill>
            <a:schemeClr val="accent5">
              <a:lumMod val="25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2714612" y="3500438"/>
            <a:ext cx="1571636" cy="571504"/>
          </a:xfrm>
          <a:prstGeom prst="irregularSeal1">
            <a:avLst/>
          </a:prstGeom>
          <a:solidFill>
            <a:schemeClr val="accent5">
              <a:lumMod val="25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29058" y="5786454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6858016" y="5572140"/>
            <a:ext cx="857256" cy="7858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51545">
            <a:off x="518065" y="867569"/>
            <a:ext cx="8229600" cy="796908"/>
          </a:xfrm>
          <a:noFill/>
        </p:spPr>
        <p:txBody>
          <a:bodyPr/>
          <a:lstStyle/>
          <a:p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Спиши слова. Подчеркни только те парные </a:t>
            </a:r>
            <a:br>
              <a:rPr lang="ru-RU" sz="2400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</a:b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согласные, которые нужно проверить.</a:t>
            </a:r>
            <a:endParaRPr lang="ru-RU" sz="2400" dirty="0">
              <a:solidFill>
                <a:schemeClr val="accent5">
                  <a:lumMod val="25000"/>
                </a:schemeClr>
              </a:solidFill>
              <a:latin typeface="Adventur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347698">
            <a:off x="1071538" y="2358560"/>
            <a:ext cx="64294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	Голубь, морковь, рассказ, арбуз, лошадь, рукав, камыш, насос, сторож, овраг, шалаш, сапог, гараж, медведь, горб, шкаф.</a:t>
            </a:r>
            <a:endParaRPr lang="ru-RU" sz="2800" b="1" dirty="0">
              <a:solidFill>
                <a:schemeClr val="accent5">
                  <a:lumMod val="25000"/>
                </a:schemeClr>
              </a:solidFill>
              <a:latin typeface="Adventur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347698">
            <a:off x="1129459" y="2376393"/>
            <a:ext cx="64294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	Голу</a:t>
            </a:r>
            <a:r>
              <a:rPr lang="ru-RU" sz="2800" b="1" u="sng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бь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, морко</a:t>
            </a:r>
            <a:r>
              <a:rPr lang="ru-RU" sz="2800" b="1" u="sng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вь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, расска</a:t>
            </a:r>
            <a:r>
              <a:rPr lang="ru-RU" sz="2800" b="1" u="sng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з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, арбу</a:t>
            </a:r>
            <a:r>
              <a:rPr lang="ru-RU" sz="2800" b="1" u="sng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з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, лоша</a:t>
            </a:r>
            <a:r>
              <a:rPr lang="ru-RU" sz="2800" b="1" u="sng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дь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, рука</a:t>
            </a:r>
            <a:r>
              <a:rPr lang="ru-RU" sz="2800" b="1" u="sng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в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, камы</a:t>
            </a:r>
            <a:r>
              <a:rPr lang="ru-RU" sz="2800" b="1" u="sng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ш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, насо</a:t>
            </a:r>
            <a:r>
              <a:rPr lang="ru-RU" sz="2800" b="1" u="sng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с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, сторо</a:t>
            </a:r>
            <a:r>
              <a:rPr lang="ru-RU" sz="2800" b="1" u="sng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ж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, овра</a:t>
            </a:r>
            <a:r>
              <a:rPr lang="ru-RU" sz="2800" b="1" u="sng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г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, шала</a:t>
            </a:r>
            <a:r>
              <a:rPr lang="ru-RU" sz="2800" b="1" u="sng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ш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, сапо</a:t>
            </a:r>
            <a:r>
              <a:rPr lang="ru-RU" sz="2800" b="1" u="sng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г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, гара</a:t>
            </a:r>
            <a:r>
              <a:rPr lang="ru-RU" sz="2800" b="1" u="sng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ж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, медве</a:t>
            </a:r>
            <a:r>
              <a:rPr lang="ru-RU" sz="2800" b="1" u="sng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дь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, гор</a:t>
            </a:r>
            <a:r>
              <a:rPr lang="ru-RU" sz="2800" b="1" u="sng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б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, шка</a:t>
            </a:r>
            <a:r>
              <a:rPr lang="ru-RU" sz="2800" b="1" u="sng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ф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.</a:t>
            </a:r>
            <a:endParaRPr lang="ru-RU" sz="2800" b="1" dirty="0">
              <a:solidFill>
                <a:schemeClr val="accent5">
                  <a:lumMod val="25000"/>
                </a:schemeClr>
              </a:solidFill>
              <a:latin typeface="Adventure" pitchFamily="2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29058" y="6000768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6858016" y="5929330"/>
            <a:ext cx="571504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00132"/>
          </a:xfrm>
        </p:spPr>
        <p:txBody>
          <a:bodyPr/>
          <a:lstStyle/>
          <a:p>
            <a: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  <a:t>Давай повторим все, что ты узнал </a:t>
            </a:r>
            <a:b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</a:br>
            <a: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  <a:t>на уроках обучения грамоте!</a:t>
            </a:r>
            <a:endParaRPr lang="ru-RU" sz="2800" i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28662" y="1571612"/>
            <a:ext cx="7215238" cy="31432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Предложения и слова</a:t>
            </a:r>
          </a:p>
          <a:p>
            <a:pPr algn="ctr"/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Дождь идет?    </a:t>
            </a:r>
            <a:r>
              <a:rPr lang="ru-RU" sz="2400" dirty="0" smtClean="0">
                <a:solidFill>
                  <a:schemeClr val="accent2">
                    <a:lumMod val="25000"/>
                  </a:schemeClr>
                </a:solidFill>
              </a:rPr>
              <a:t>(Спрашиваю.)</a:t>
            </a:r>
            <a:endParaRPr lang="ru-RU" sz="2800" dirty="0" smtClean="0">
              <a:solidFill>
                <a:schemeClr val="accent2">
                  <a:lumMod val="25000"/>
                </a:schemeClr>
              </a:solidFill>
            </a:endParaRPr>
          </a:p>
          <a:p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Дождь идет.     </a:t>
            </a:r>
            <a:r>
              <a:rPr lang="ru-RU" sz="2400" dirty="0" smtClean="0">
                <a:solidFill>
                  <a:schemeClr val="accent2">
                    <a:lumMod val="25000"/>
                  </a:schemeClr>
                </a:solidFill>
              </a:rPr>
              <a:t>(Утверждаю.)</a:t>
            </a:r>
            <a:endParaRPr lang="ru-RU" sz="2800" dirty="0" smtClean="0">
              <a:solidFill>
                <a:schemeClr val="accent2">
                  <a:lumMod val="25000"/>
                </a:schemeClr>
              </a:solidFill>
            </a:endParaRPr>
          </a:p>
          <a:p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Дождик, дождик перестань. </a:t>
            </a:r>
            <a:r>
              <a:rPr lang="ru-RU" sz="2400" dirty="0" smtClean="0">
                <a:solidFill>
                  <a:schemeClr val="accent2">
                    <a:lumMod val="25000"/>
                  </a:schemeClr>
                </a:solidFill>
              </a:rPr>
              <a:t>(Побуждаю.)</a:t>
            </a:r>
            <a:endParaRPr lang="ru-RU" sz="2800" dirty="0" smtClean="0">
              <a:solidFill>
                <a:schemeClr val="accent2">
                  <a:lumMod val="25000"/>
                </a:schemeClr>
              </a:solidFill>
            </a:endParaRPr>
          </a:p>
          <a:p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Дождь идет! </a:t>
            </a:r>
            <a:r>
              <a:rPr lang="ru-RU" sz="2400" dirty="0" smtClean="0">
                <a:solidFill>
                  <a:schemeClr val="accent2">
                    <a:lumMod val="25000"/>
                  </a:schemeClr>
                </a:solidFill>
              </a:rPr>
              <a:t>(Выражаю сильные чувства.)</a:t>
            </a:r>
            <a:endParaRPr lang="ru-RU" sz="2800" dirty="0">
              <a:solidFill>
                <a:schemeClr val="accent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714356"/>
            <a:ext cx="4786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Спиши текст. Поставь в конце предложений точки. Подчеркни подлежащее и сказуемое.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928802"/>
            <a:ext cx="46434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rgbClr val="FF6600"/>
                </a:solidFill>
              </a:rPr>
              <a:t>	Наступило чудесное теплое утро подул свежий ветерок журчал по камням ручей в тенистых кустах пели соловьи яркое солнце поднималось все выше и выше</a:t>
            </a:r>
            <a:endParaRPr lang="ru-RU" sz="3200" dirty="0">
              <a:solidFill>
                <a:srgbClr val="FF66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15074" y="6000768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1857364"/>
            <a:ext cx="46434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rgbClr val="FF6600"/>
                </a:solidFill>
              </a:rPr>
              <a:t>	Наступило чудесное теплое утро. Подул свежий ветерок. Журчал по камням ручей. В тенистых кустах пели соловьи.  Яркое солнце поднималось все выше и выше.</a:t>
            </a:r>
            <a:endParaRPr lang="ru-RU" sz="3200" dirty="0">
              <a:solidFill>
                <a:srgbClr val="FF6600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072462" y="6215082"/>
            <a:ext cx="571504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714356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Подчеркни подлежащее и сказуемое. Выпиши пары связанных между собой слов.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928802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rgbClr val="FF6600"/>
                </a:solidFill>
              </a:rPr>
              <a:t>	</a:t>
            </a:r>
            <a:endParaRPr lang="ru-RU" sz="3200" dirty="0">
              <a:solidFill>
                <a:srgbClr val="FF66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15074" y="6000768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2143116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6600"/>
                </a:solidFill>
              </a:rPr>
              <a:t>Бегут по небу легкие облачка.</a:t>
            </a:r>
            <a:endParaRPr lang="ru-RU" sz="2400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3500438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dbl" dirty="0" smtClean="0">
                <a:solidFill>
                  <a:srgbClr val="FF6600"/>
                </a:solidFill>
              </a:rPr>
              <a:t>Бегут</a:t>
            </a:r>
            <a:r>
              <a:rPr lang="ru-RU" sz="2400" dirty="0" smtClean="0">
                <a:solidFill>
                  <a:srgbClr val="FF6600"/>
                </a:solidFill>
              </a:rPr>
              <a:t> по небу легкие </a:t>
            </a:r>
            <a:r>
              <a:rPr lang="ru-RU" sz="2400" u="sng" dirty="0" smtClean="0">
                <a:solidFill>
                  <a:srgbClr val="FF6600"/>
                </a:solidFill>
              </a:rPr>
              <a:t>облачка</a:t>
            </a:r>
            <a:r>
              <a:rPr lang="ru-RU" sz="2400" dirty="0" smtClean="0">
                <a:solidFill>
                  <a:srgbClr val="FF6600"/>
                </a:solidFill>
              </a:rPr>
              <a:t>.</a:t>
            </a:r>
          </a:p>
          <a:p>
            <a:pPr algn="ctr"/>
            <a:r>
              <a:rPr lang="ru-RU" sz="2400" dirty="0" smtClean="0">
                <a:solidFill>
                  <a:srgbClr val="FF6600"/>
                </a:solidFill>
              </a:rPr>
              <a:t>Легкие облачка; бегут по небу.</a:t>
            </a:r>
            <a:endParaRPr lang="ru-RU" sz="2400" dirty="0">
              <a:solidFill>
                <a:srgbClr val="FF66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71934" y="3286124"/>
            <a:ext cx="8000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Что?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3286124"/>
            <a:ext cx="149290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Что делают?</a:t>
            </a:r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143644"/>
            <a:ext cx="500066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5043494" cy="1143000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Вставь в тексте пропущенные слова. Запиши текст по правилам орфографии.</a:t>
            </a:r>
            <a:endParaRPr lang="ru-RU" sz="2400" dirty="0">
              <a:solidFill>
                <a:schemeClr val="accent5">
                  <a:lumMod val="25000"/>
                </a:schemeClr>
              </a:solidFill>
              <a:latin typeface="Adventure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8637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B050"/>
                </a:solidFill>
              </a:rPr>
              <a:t>Пчелы.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… весело гудят.  … сели на клевер.  … пили сок.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i="1" dirty="0" smtClean="0"/>
              <a:t>Слова для справок:</a:t>
            </a:r>
          </a:p>
          <a:p>
            <a:pPr algn="ctr">
              <a:buNone/>
            </a:pPr>
            <a:r>
              <a:rPr lang="ru-RU" i="1" dirty="0" smtClean="0"/>
              <a:t>Пчелы, они, пчелки.</a:t>
            </a:r>
            <a:endParaRPr lang="ru-RU" i="1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214282" y="2332037"/>
            <a:ext cx="59293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Пчелы.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kern="0" dirty="0" smtClean="0">
                <a:solidFill>
                  <a:srgbClr val="00B050"/>
                </a:solidFill>
              </a:rPr>
              <a:t>		Пчелы 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весело гудят. Они сели на клевер. Пчелки пили сок.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15074" y="6000768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86776" y="6286520"/>
            <a:ext cx="500066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00132"/>
          </a:xfrm>
        </p:spPr>
        <p:txBody>
          <a:bodyPr/>
          <a:lstStyle/>
          <a:p>
            <a: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  <a:t>Давай повторим все, что ты узнал </a:t>
            </a:r>
            <a:b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</a:br>
            <a: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  <a:t>на уроках обучения грамоте!</a:t>
            </a:r>
            <a:endParaRPr lang="ru-RU" sz="2800" i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1538" y="1500174"/>
            <a:ext cx="6858048" cy="26432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Родственные слова</a:t>
            </a:r>
          </a:p>
          <a:p>
            <a:pPr algn="ctr"/>
            <a:endParaRPr lang="ru-RU" sz="2000" b="1" dirty="0">
              <a:solidFill>
                <a:srgbClr val="7030A0"/>
              </a:solidFill>
            </a:endParaRPr>
          </a:p>
          <a:p>
            <a:pPr algn="ctr"/>
            <a:r>
              <a:rPr lang="ru-RU" sz="3200" dirty="0">
                <a:solidFill>
                  <a:srgbClr val="7030A0"/>
                </a:solidFill>
              </a:rPr>
              <a:t>д</a:t>
            </a:r>
            <a:r>
              <a:rPr lang="ru-RU" sz="3200" u="sng" dirty="0" smtClean="0">
                <a:solidFill>
                  <a:srgbClr val="7030A0"/>
                </a:solidFill>
              </a:rPr>
              <a:t>о</a:t>
            </a:r>
            <a:r>
              <a:rPr lang="ru-RU" sz="3200" dirty="0" smtClean="0">
                <a:solidFill>
                  <a:srgbClr val="7030A0"/>
                </a:solidFill>
              </a:rPr>
              <a:t>ж</a:t>
            </a:r>
            <a:r>
              <a:rPr lang="ru-RU" sz="3200" u="sng" dirty="0" smtClean="0">
                <a:solidFill>
                  <a:srgbClr val="7030A0"/>
                </a:solidFill>
              </a:rPr>
              <a:t>д</a:t>
            </a:r>
            <a:r>
              <a:rPr lang="ru-RU" sz="3200" dirty="0" smtClean="0">
                <a:solidFill>
                  <a:srgbClr val="7030A0"/>
                </a:solidFill>
              </a:rPr>
              <a:t>ь    д</a:t>
            </a:r>
            <a:r>
              <a:rPr lang="ru-RU" sz="3200" u="sng" dirty="0" smtClean="0">
                <a:solidFill>
                  <a:srgbClr val="7030A0"/>
                </a:solidFill>
              </a:rPr>
              <a:t>о</a:t>
            </a:r>
            <a:r>
              <a:rPr lang="ru-RU" sz="3200" dirty="0" smtClean="0">
                <a:solidFill>
                  <a:srgbClr val="7030A0"/>
                </a:solidFill>
              </a:rPr>
              <a:t>ж</a:t>
            </a:r>
            <a:r>
              <a:rPr lang="ru-RU" sz="3200" u="sng" dirty="0" smtClean="0">
                <a:solidFill>
                  <a:srgbClr val="7030A0"/>
                </a:solidFill>
              </a:rPr>
              <a:t>д</a:t>
            </a:r>
            <a:r>
              <a:rPr lang="ru-RU" sz="3200" dirty="0" smtClean="0">
                <a:solidFill>
                  <a:srgbClr val="7030A0"/>
                </a:solidFill>
              </a:rPr>
              <a:t>ик   д</a:t>
            </a:r>
            <a:r>
              <a:rPr lang="ru-RU" sz="3200" u="sng" dirty="0" smtClean="0">
                <a:solidFill>
                  <a:srgbClr val="7030A0"/>
                </a:solidFill>
              </a:rPr>
              <a:t>о</a:t>
            </a:r>
            <a:r>
              <a:rPr lang="ru-RU" sz="3200" dirty="0" smtClean="0">
                <a:solidFill>
                  <a:srgbClr val="7030A0"/>
                </a:solidFill>
              </a:rPr>
              <a:t>ж</a:t>
            </a:r>
            <a:r>
              <a:rPr lang="ru-RU" sz="3200" u="sng" dirty="0" smtClean="0">
                <a:solidFill>
                  <a:srgbClr val="7030A0"/>
                </a:solidFill>
              </a:rPr>
              <a:t>д</a:t>
            </a:r>
            <a:r>
              <a:rPr lang="ru-RU" sz="3200" dirty="0" smtClean="0">
                <a:solidFill>
                  <a:srgbClr val="7030A0"/>
                </a:solidFill>
              </a:rPr>
              <a:t>евой</a:t>
            </a:r>
          </a:p>
          <a:p>
            <a:pPr algn="ctr"/>
            <a:endParaRPr lang="ru-RU" sz="3200" dirty="0">
              <a:solidFill>
                <a:srgbClr val="7030A0"/>
              </a:solidFill>
            </a:endParaRPr>
          </a:p>
          <a:p>
            <a:pPr algn="ctr"/>
            <a:r>
              <a:rPr lang="ru-RU" sz="3200" dirty="0">
                <a:solidFill>
                  <a:srgbClr val="7030A0"/>
                </a:solidFill>
              </a:rPr>
              <a:t>п</a:t>
            </a:r>
            <a:r>
              <a:rPr lang="ru-RU" sz="3200" dirty="0" smtClean="0">
                <a:solidFill>
                  <a:srgbClr val="7030A0"/>
                </a:solidFill>
              </a:rPr>
              <a:t>редд</a:t>
            </a:r>
            <a:r>
              <a:rPr lang="ru-RU" sz="3200" u="sng" dirty="0" smtClean="0">
                <a:solidFill>
                  <a:srgbClr val="7030A0"/>
                </a:solidFill>
              </a:rPr>
              <a:t>о</a:t>
            </a:r>
            <a:r>
              <a:rPr lang="ru-RU" sz="3200" dirty="0" smtClean="0">
                <a:solidFill>
                  <a:srgbClr val="7030A0"/>
                </a:solidFill>
              </a:rPr>
              <a:t>ж</a:t>
            </a:r>
            <a:r>
              <a:rPr lang="ru-RU" sz="3200" u="sng" dirty="0" smtClean="0">
                <a:solidFill>
                  <a:srgbClr val="7030A0"/>
                </a:solidFill>
              </a:rPr>
              <a:t>д</a:t>
            </a:r>
            <a:r>
              <a:rPr lang="ru-RU" sz="3200" dirty="0" smtClean="0">
                <a:solidFill>
                  <a:srgbClr val="7030A0"/>
                </a:solidFill>
              </a:rPr>
              <a:t>евой    д</a:t>
            </a:r>
            <a:r>
              <a:rPr lang="ru-RU" sz="3200" u="sng" dirty="0" smtClean="0">
                <a:solidFill>
                  <a:srgbClr val="7030A0"/>
                </a:solidFill>
              </a:rPr>
              <a:t>о</a:t>
            </a:r>
            <a:r>
              <a:rPr lang="ru-RU" sz="3200" dirty="0" smtClean="0">
                <a:solidFill>
                  <a:srgbClr val="7030A0"/>
                </a:solidFill>
              </a:rPr>
              <a:t>ж</a:t>
            </a:r>
            <a:r>
              <a:rPr lang="ru-RU" sz="3200" u="sng" dirty="0" smtClean="0">
                <a:solidFill>
                  <a:srgbClr val="7030A0"/>
                </a:solidFill>
              </a:rPr>
              <a:t>д</a:t>
            </a:r>
            <a:r>
              <a:rPr lang="ru-RU" sz="3200" dirty="0" smtClean="0">
                <a:solidFill>
                  <a:srgbClr val="7030A0"/>
                </a:solidFill>
              </a:rPr>
              <a:t>ливый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8" name="Дуга 7"/>
          <p:cNvSpPr/>
          <p:nvPr/>
        </p:nvSpPr>
        <p:spPr>
          <a:xfrm>
            <a:off x="2019590" y="2093190"/>
            <a:ext cx="978387" cy="884544"/>
          </a:xfrm>
          <a:prstGeom prst="arc">
            <a:avLst>
              <a:gd name="adj1" fmla="val 11774574"/>
              <a:gd name="adj2" fmla="val 20394042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>
            <a:off x="3500430" y="2071678"/>
            <a:ext cx="978387" cy="884544"/>
          </a:xfrm>
          <a:prstGeom prst="arc">
            <a:avLst>
              <a:gd name="adj1" fmla="val 11774574"/>
              <a:gd name="adj2" fmla="val 20394042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>
            <a:off x="5214942" y="2071678"/>
            <a:ext cx="978387" cy="884544"/>
          </a:xfrm>
          <a:prstGeom prst="arc">
            <a:avLst>
              <a:gd name="adj1" fmla="val 11774574"/>
              <a:gd name="adj2" fmla="val 20394042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>
            <a:off x="2714612" y="3071810"/>
            <a:ext cx="978387" cy="884544"/>
          </a:xfrm>
          <a:prstGeom prst="arc">
            <a:avLst>
              <a:gd name="adj1" fmla="val 11774574"/>
              <a:gd name="adj2" fmla="val 20394042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>
            <a:off x="5000628" y="3071810"/>
            <a:ext cx="978387" cy="884544"/>
          </a:xfrm>
          <a:prstGeom prst="arc">
            <a:avLst>
              <a:gd name="adj1" fmla="val 11774574"/>
              <a:gd name="adj2" fmla="val 20394042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143108" y="2786058"/>
            <a:ext cx="214314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786182" y="2786058"/>
            <a:ext cx="214314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286248" y="2786058"/>
            <a:ext cx="214314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000760" y="2786058"/>
            <a:ext cx="214314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786446" y="3786190"/>
            <a:ext cx="214314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428992" y="3786190"/>
            <a:ext cx="214314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chemeClr val="accent5">
              <a:lumMod val="25000"/>
              <a:alpha val="32000"/>
            </a:schemeClr>
          </a:solidFill>
        </p:spPr>
        <p:txBody>
          <a:bodyPr/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Выпиши только родственные слова. Выдели корень.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8926" y="1357298"/>
            <a:ext cx="3286148" cy="1887320"/>
          </a:xfrm>
          <a:prstGeom prst="rect">
            <a:avLst/>
          </a:prstGeom>
          <a:solidFill>
            <a:srgbClr val="09650B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Водяной, вода, подводный, водитель,</a:t>
            </a:r>
          </a:p>
          <a:p>
            <a: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водовоз, водичка.</a:t>
            </a:r>
            <a:endParaRPr lang="ru-RU" sz="28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6050" y="3786190"/>
            <a:ext cx="3286148" cy="2677656"/>
          </a:xfrm>
          <a:prstGeom prst="rect">
            <a:avLst/>
          </a:prstGeom>
          <a:solidFill>
            <a:srgbClr val="09650B"/>
          </a:solidFill>
        </p:spPr>
        <p:txBody>
          <a:bodyPr wrap="square" rtlCol="0">
            <a:spAutoFit/>
          </a:bodyPr>
          <a:lstStyle/>
          <a:p>
            <a:endParaRPr lang="ru-RU" sz="2800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Водяной, вода, </a:t>
            </a:r>
          </a:p>
          <a:p>
            <a:endParaRPr lang="ru-RU" sz="2800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подводный, </a:t>
            </a:r>
          </a:p>
          <a:p>
            <a:endParaRPr lang="ru-RU" sz="2800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водовоз, водичка.</a:t>
            </a:r>
            <a:endParaRPr lang="ru-RU" sz="28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Дуга 5"/>
          <p:cNvSpPr/>
          <p:nvPr/>
        </p:nvSpPr>
        <p:spPr>
          <a:xfrm>
            <a:off x="2928926" y="4000504"/>
            <a:ext cx="571503" cy="741668"/>
          </a:xfrm>
          <a:prstGeom prst="arc">
            <a:avLst>
              <a:gd name="adj1" fmla="val 11774574"/>
              <a:gd name="adj2" fmla="val 21066297"/>
            </a:avLst>
          </a:prstGeom>
          <a:ln w="22225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>
            <a:off x="4500562" y="4000504"/>
            <a:ext cx="571503" cy="741668"/>
          </a:xfrm>
          <a:prstGeom prst="arc">
            <a:avLst>
              <a:gd name="adj1" fmla="val 11774574"/>
              <a:gd name="adj2" fmla="val 21066297"/>
            </a:avLst>
          </a:prstGeom>
          <a:ln w="22225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>
            <a:off x="4429124" y="5786454"/>
            <a:ext cx="571503" cy="741668"/>
          </a:xfrm>
          <a:prstGeom prst="arc">
            <a:avLst>
              <a:gd name="adj1" fmla="val 11774574"/>
              <a:gd name="adj2" fmla="val 21066297"/>
            </a:avLst>
          </a:prstGeom>
          <a:ln w="22225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>
            <a:off x="3428992" y="4929198"/>
            <a:ext cx="571503" cy="741668"/>
          </a:xfrm>
          <a:prstGeom prst="arc">
            <a:avLst>
              <a:gd name="adj1" fmla="val 11774574"/>
              <a:gd name="adj2" fmla="val 21066297"/>
            </a:avLst>
          </a:prstGeom>
          <a:ln w="22225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>
            <a:off x="3643306" y="5715016"/>
            <a:ext cx="571503" cy="741668"/>
          </a:xfrm>
          <a:prstGeom prst="arc">
            <a:avLst>
              <a:gd name="adj1" fmla="val 11774574"/>
              <a:gd name="adj2" fmla="val 21066297"/>
            </a:avLst>
          </a:prstGeom>
          <a:ln w="22225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>
            <a:off x="2857488" y="5715016"/>
            <a:ext cx="571503" cy="741668"/>
          </a:xfrm>
          <a:prstGeom prst="arc">
            <a:avLst>
              <a:gd name="adj1" fmla="val 11774574"/>
              <a:gd name="adj2" fmla="val 21066297"/>
            </a:avLst>
          </a:prstGeom>
          <a:ln w="22225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5786" y="5000636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286776" y="6072206"/>
            <a:ext cx="571504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14480" y="5572140"/>
            <a:ext cx="542928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142900"/>
            <a:ext cx="8229600" cy="1143000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Составь предложение из данных слов. Запиши его. 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5572140"/>
            <a:ext cx="5686436" cy="714380"/>
          </a:xfrm>
        </p:spPr>
        <p:txBody>
          <a:bodyPr/>
          <a:lstStyle/>
          <a:p>
            <a:pPr>
              <a:buNone/>
            </a:pPr>
            <a:r>
              <a:rPr lang="ru-RU" sz="2800" dirty="0"/>
              <a:t>т</a:t>
            </a:r>
            <a:r>
              <a:rPr lang="ru-RU" sz="2800" dirty="0" smtClean="0"/>
              <a:t>ропинке, по, птенец, прыгал</a:t>
            </a:r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286644" y="5572140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5572140"/>
            <a:ext cx="57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 тропинке прыгал птенец.</a:t>
            </a:r>
            <a:endParaRPr lang="ru-RU" sz="3200" dirty="0"/>
          </a:p>
        </p:txBody>
      </p:sp>
      <p:sp>
        <p:nvSpPr>
          <p:cNvPr id="8" name="Управляющая кнопка: далее 7">
            <a:hlinkClick r:id="rId3" action="ppaction://hlinksldjump" highlightClick="1"/>
          </p:cNvPr>
          <p:cNvSpPr/>
          <p:nvPr/>
        </p:nvSpPr>
        <p:spPr>
          <a:xfrm>
            <a:off x="428596" y="5715016"/>
            <a:ext cx="642942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00132"/>
          </a:xfrm>
        </p:spPr>
        <p:txBody>
          <a:bodyPr/>
          <a:lstStyle/>
          <a:p>
            <a: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  <a:t>Давай повторим все, что ты узнал </a:t>
            </a:r>
            <a:b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</a:br>
            <a: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  <a:t>на уроках обучения грамоте!</a:t>
            </a:r>
            <a:endParaRPr lang="ru-RU" sz="2800" i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1538" y="1571612"/>
            <a:ext cx="6858048" cy="26432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Слова, близкие по смыслу</a:t>
            </a:r>
          </a:p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дождь - ливень</a:t>
            </a:r>
            <a:endParaRPr lang="ru-RU" sz="3200" dirty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Слова, противоположные по смыслу</a:t>
            </a: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(день) дождливый - ясный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9650B">
              <a:alpha val="33000"/>
            </a:srgbClr>
          </a:solidFill>
        </p:spPr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Подбери слова, близкие по смыслу: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500174"/>
            <a:ext cx="4857752" cy="4054485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chemeClr val="accent5">
                    <a:lumMod val="25000"/>
                  </a:schemeClr>
                </a:solidFill>
              </a:rPr>
              <a:t>- недруг, неприятель.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chemeClr val="accent5">
                    <a:lumMod val="25000"/>
                  </a:schemeClr>
                </a:solidFill>
              </a:rPr>
              <a:t>ребята, детвора.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chemeClr val="accent5">
                    <a:lumMod val="25000"/>
                  </a:schemeClr>
                </a:solidFill>
              </a:rPr>
              <a:t>ключ, родник.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chemeClr val="accent5">
                    <a:lumMod val="25000"/>
                  </a:schemeClr>
                </a:solidFill>
              </a:rPr>
              <a:t>еда, кушанье.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chemeClr val="accent5">
                    <a:lumMod val="25000"/>
                  </a:schemeClr>
                </a:solidFill>
              </a:rPr>
              <a:t>ужас, испуг.</a:t>
            </a:r>
            <a:endParaRPr lang="ru-RU" i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15074" y="6000768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1866880" y="1509698"/>
            <a:ext cx="2714644" cy="405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Враг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Дети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Источник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Пища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Страх</a:t>
            </a:r>
            <a:endParaRPr kumimoji="0" lang="ru-RU" sz="3200" b="0" i="1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58214" y="6143644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9650B">
              <a:alpha val="40000"/>
            </a:srgbClr>
          </a:solidFill>
        </p:spPr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Запиши слова, противоположные по смыслу: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285860"/>
            <a:ext cx="2757478" cy="4525963"/>
          </a:xfrm>
        </p:spPr>
        <p:txBody>
          <a:bodyPr/>
          <a:lstStyle/>
          <a:p>
            <a:r>
              <a:rPr lang="ru-RU" i="1" dirty="0" smtClean="0">
                <a:solidFill>
                  <a:schemeClr val="accent5">
                    <a:lumMod val="25000"/>
                  </a:schemeClr>
                </a:solidFill>
              </a:rPr>
              <a:t>Вопрос – </a:t>
            </a:r>
          </a:p>
          <a:p>
            <a:r>
              <a:rPr lang="ru-RU" i="1" dirty="0" smtClean="0">
                <a:solidFill>
                  <a:schemeClr val="accent5">
                    <a:lumMod val="25000"/>
                  </a:schemeClr>
                </a:solidFill>
              </a:rPr>
              <a:t>Богач – </a:t>
            </a:r>
          </a:p>
          <a:p>
            <a:r>
              <a:rPr lang="ru-RU" i="1" dirty="0" smtClean="0">
                <a:solidFill>
                  <a:schemeClr val="accent5">
                    <a:lumMod val="25000"/>
                  </a:schemeClr>
                </a:solidFill>
              </a:rPr>
              <a:t>Плюс – </a:t>
            </a:r>
          </a:p>
          <a:p>
            <a:r>
              <a:rPr lang="ru-RU" i="1" dirty="0" smtClean="0">
                <a:solidFill>
                  <a:schemeClr val="accent5">
                    <a:lumMod val="25000"/>
                  </a:schemeClr>
                </a:solidFill>
              </a:rPr>
              <a:t>Правда – </a:t>
            </a:r>
          </a:p>
          <a:p>
            <a:r>
              <a:rPr lang="ru-RU" i="1" dirty="0" smtClean="0">
                <a:solidFill>
                  <a:schemeClr val="accent5">
                    <a:lumMod val="25000"/>
                  </a:schemeClr>
                </a:solidFill>
              </a:rPr>
              <a:t>Польза – </a:t>
            </a:r>
          </a:p>
          <a:p>
            <a:r>
              <a:rPr lang="ru-RU" i="1" dirty="0" smtClean="0">
                <a:solidFill>
                  <a:schemeClr val="accent5">
                    <a:lumMod val="25000"/>
                  </a:schemeClr>
                </a:solidFill>
              </a:rPr>
              <a:t>Мир - </a:t>
            </a:r>
            <a:endParaRPr lang="ru-RU" i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4572000" y="1285860"/>
            <a:ext cx="275747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3200" i="1" kern="0" dirty="0" smtClean="0">
                <a:solidFill>
                  <a:schemeClr val="accent5">
                    <a:lumMod val="25000"/>
                  </a:schemeClr>
                </a:solidFill>
              </a:rPr>
              <a:t>ответ.</a:t>
            </a:r>
            <a:endParaRPr kumimoji="0" lang="ru-RU" sz="3200" b="0" i="1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3200" i="1" kern="0" dirty="0" smtClean="0">
                <a:solidFill>
                  <a:schemeClr val="accent5">
                    <a:lumMod val="25000"/>
                  </a:schemeClr>
                </a:solidFill>
              </a:rPr>
              <a:t>б</a:t>
            </a:r>
            <a:r>
              <a:rPr kumimoji="0" lang="ru-RU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едняк</a:t>
            </a: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3200" i="1" kern="0" dirty="0" smtClean="0">
                <a:solidFill>
                  <a:schemeClr val="accent5">
                    <a:lumMod val="25000"/>
                  </a:schemeClr>
                </a:solidFill>
              </a:rPr>
              <a:t>минус.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3200" i="1" kern="0" dirty="0" smtClean="0">
                <a:solidFill>
                  <a:schemeClr val="accent5">
                    <a:lumMod val="25000"/>
                  </a:schemeClr>
                </a:solidFill>
              </a:rPr>
              <a:t>л</a:t>
            </a:r>
            <a:r>
              <a:rPr kumimoji="0" lang="ru-RU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ожь</a:t>
            </a: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3200" i="1" kern="0" dirty="0" smtClean="0">
                <a:solidFill>
                  <a:schemeClr val="accent5">
                    <a:lumMod val="25000"/>
                  </a:schemeClr>
                </a:solidFill>
              </a:rPr>
              <a:t>вред.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3200" i="1" kern="0" dirty="0" smtClean="0">
                <a:solidFill>
                  <a:schemeClr val="accent5">
                    <a:lumMod val="25000"/>
                  </a:schemeClr>
                </a:solidFill>
              </a:rPr>
              <a:t>в</a:t>
            </a:r>
            <a:r>
              <a:rPr kumimoji="0" lang="ru-RU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ойна</a:t>
            </a: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15074" y="6000768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928802"/>
            <a:ext cx="8072494" cy="1143000"/>
          </a:xfrm>
          <a:solidFill>
            <a:srgbClr val="09650B">
              <a:alpha val="51000"/>
            </a:srgbClr>
          </a:solidFill>
        </p:spPr>
        <p:txBody>
          <a:bodyPr/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Литература, использованная при создании презентации: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2982915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Н.В.Нечаева. Русский язык: Учебник для 1 класса.- Самара: Издательство «Учебная литература»:Издательский до «Федоров»</a:t>
            </a:r>
          </a:p>
          <a:p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Т.В.Шклярова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 Сборник упражнений по русскому языку для 1 класса. М.: «Грамотей», 1999.</a:t>
            </a:r>
          </a:p>
          <a:p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Л.И.Тикунова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 Диктанты и творческие работы по русскому языку. 1 класс.- М.: «Дрофа», 2002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14480" y="5572140"/>
            <a:ext cx="542928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142900"/>
            <a:ext cx="8229600" cy="1143000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Составь предложение из данных слов. Запиши его. 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5572140"/>
            <a:ext cx="5686436" cy="714380"/>
          </a:xfrm>
        </p:spPr>
        <p:txBody>
          <a:bodyPr/>
          <a:lstStyle/>
          <a:p>
            <a:pPr>
              <a:buNone/>
            </a:pPr>
            <a:r>
              <a:rPr lang="ru-RU" sz="2800" dirty="0"/>
              <a:t>б</a:t>
            </a:r>
            <a:r>
              <a:rPr lang="ru-RU" sz="2800" dirty="0" smtClean="0"/>
              <a:t>ерезке, появились, листики, на</a:t>
            </a:r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286644" y="5572140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5643578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 березке появились листики.</a:t>
            </a:r>
            <a:endParaRPr lang="ru-RU" sz="2800" dirty="0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214282" y="5643578"/>
            <a:ext cx="571504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66">
              <a:alpha val="61000"/>
            </a:srgbClr>
          </a:solidFill>
        </p:spPr>
        <p:txBody>
          <a:bodyPr/>
          <a:lstStyle/>
          <a:p>
            <a:r>
              <a:rPr lang="ru-RU" sz="3200" dirty="0" smtClean="0">
                <a:solidFill>
                  <a:schemeClr val="accent5">
                    <a:lumMod val="25000"/>
                  </a:schemeClr>
                </a:solidFill>
              </a:rPr>
              <a:t>Отредактируй текст. </a:t>
            </a:r>
            <a:br>
              <a:rPr lang="ru-RU" sz="320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25000"/>
                  </a:schemeClr>
                </a:solidFill>
              </a:rPr>
              <a:t>Запиши его. Проверь.</a:t>
            </a:r>
            <a:endParaRPr lang="ru-RU" sz="32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3114"/>
          </a:xfrm>
          <a:solidFill>
            <a:srgbClr val="00B0F0">
              <a:alpha val="40000"/>
            </a:srgbClr>
          </a:solidFill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  </a:t>
            </a:r>
            <a:r>
              <a:rPr lang="ru-RU" sz="3600" dirty="0" smtClean="0">
                <a:solidFill>
                  <a:srgbClr val="008000"/>
                </a:solidFill>
              </a:rPr>
              <a:t>За городом красивый парк в парке растут липы, клены, березки на клумбах цветут яркие цветы.</a:t>
            </a:r>
            <a:endParaRPr lang="ru-RU" sz="3600" dirty="0">
              <a:solidFill>
                <a:srgbClr val="008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86182" y="4286256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785786" y="1643050"/>
            <a:ext cx="7943848" cy="2643206"/>
          </a:xfrm>
          <a:prstGeom prst="rect">
            <a:avLst/>
          </a:prstGeom>
          <a:solidFill>
            <a:srgbClr val="00B0F0">
              <a:alpha val="4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 городом красивый парк. В парке растут липы, клены, березки.  На клумбах цветут яркие цветы.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786710" y="6072206"/>
            <a:ext cx="928694" cy="6429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66">
              <a:alpha val="61000"/>
            </a:srgbClr>
          </a:solidFill>
        </p:spPr>
        <p:txBody>
          <a:bodyPr/>
          <a:lstStyle/>
          <a:p>
            <a:r>
              <a:rPr lang="ru-RU" sz="3200" dirty="0" smtClean="0">
                <a:solidFill>
                  <a:schemeClr val="accent5">
                    <a:lumMod val="25000"/>
                  </a:schemeClr>
                </a:solidFill>
              </a:rPr>
              <a:t>Отредактируй текст. </a:t>
            </a:r>
            <a:br>
              <a:rPr lang="ru-RU" sz="320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25000"/>
                  </a:schemeClr>
                </a:solidFill>
              </a:rPr>
              <a:t>Запиши его. Проверь.</a:t>
            </a:r>
            <a:endParaRPr lang="ru-RU" sz="32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86182" y="4286256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786710" y="6072206"/>
            <a:ext cx="928694" cy="6429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00100" y="1928802"/>
            <a:ext cx="7358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>
                <a:solidFill>
                  <a:schemeClr val="accent5">
                    <a:lumMod val="25000"/>
                  </a:schemeClr>
                </a:solidFill>
              </a:rPr>
              <a:t>	Дети выбежали в сад они играли в мячик малыши смеялись.</a:t>
            </a:r>
            <a:endParaRPr lang="ru-RU" sz="4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1928802"/>
            <a:ext cx="7358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>
                <a:solidFill>
                  <a:schemeClr val="accent5">
                    <a:lumMod val="25000"/>
                  </a:schemeClr>
                </a:solidFill>
              </a:rPr>
              <a:t>	Дети выбежали в сад. Они играли в мячик. Малыши смеялись.</a:t>
            </a:r>
            <a:endParaRPr lang="ru-RU" sz="40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66">
              <a:alpha val="61000"/>
            </a:srgbClr>
          </a:solidFill>
        </p:spPr>
        <p:txBody>
          <a:bodyPr/>
          <a:lstStyle/>
          <a:p>
            <a:r>
              <a:rPr lang="ru-RU" sz="3200" dirty="0" smtClean="0">
                <a:solidFill>
                  <a:schemeClr val="accent5">
                    <a:lumMod val="25000"/>
                  </a:schemeClr>
                </a:solidFill>
              </a:rPr>
              <a:t>Расположи предложения так, чтобы получился рассказ. Запиши его. Проверь.</a:t>
            </a:r>
            <a:endParaRPr lang="ru-RU" sz="32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86182" y="4286256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786710" y="6072206"/>
            <a:ext cx="928694" cy="6429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00100" y="1928802"/>
            <a:ext cx="735811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>
                <a:solidFill>
                  <a:schemeClr val="accent5">
                    <a:lumMod val="25000"/>
                  </a:schemeClr>
                </a:solidFill>
              </a:rPr>
              <a:t>	</a:t>
            </a:r>
            <a:r>
              <a:rPr lang="ru-RU" sz="3600" dirty="0" smtClean="0">
                <a:solidFill>
                  <a:schemeClr val="accent5">
                    <a:lumMod val="25000"/>
                  </a:schemeClr>
                </a:solidFill>
              </a:rPr>
              <a:t>Мы любили ходить в лес за ягодами. За деревней речка и еловый лес. Летом мы жили в деревне.</a:t>
            </a:r>
            <a:endParaRPr lang="ru-RU" sz="4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2000240"/>
            <a:ext cx="735811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>
                <a:solidFill>
                  <a:schemeClr val="accent5">
                    <a:lumMod val="25000"/>
                  </a:schemeClr>
                </a:solidFill>
              </a:rPr>
              <a:t>	</a:t>
            </a:r>
            <a:r>
              <a:rPr lang="ru-RU" sz="3600" dirty="0" smtClean="0">
                <a:solidFill>
                  <a:schemeClr val="accent5">
                    <a:lumMod val="25000"/>
                  </a:schemeClr>
                </a:solidFill>
              </a:rPr>
              <a:t>Летом мы жили в деревне. За деревней речка и еловый лес. Мы любили ходить в лес за ягодами. </a:t>
            </a:r>
            <a:endParaRPr lang="ru-RU" sz="40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00132"/>
          </a:xfrm>
        </p:spPr>
        <p:txBody>
          <a:bodyPr/>
          <a:lstStyle/>
          <a:p>
            <a: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  <a:t>Давай повторим все, что ты узнал </a:t>
            </a:r>
            <a:b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</a:br>
            <a: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  <a:t>на уроках обучения грамоте!</a:t>
            </a:r>
            <a:endParaRPr lang="ru-RU" sz="2800" i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28662" y="1785926"/>
            <a:ext cx="7500990" cy="2714644"/>
          </a:xfrm>
          <a:prstGeom prst="roundRect">
            <a:avLst/>
          </a:prstGeom>
          <a:solidFill>
            <a:schemeClr val="accent3">
              <a:lumMod val="50000"/>
              <a:alpha val="33000"/>
            </a:schemeClr>
          </a:solidFill>
          <a:ln>
            <a:solidFill>
              <a:schemeClr val="accent3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chemeClr val="accent3">
                    <a:lumMod val="25000"/>
                  </a:schemeClr>
                </a:solidFill>
              </a:rPr>
              <a:t>Правила переноса</a:t>
            </a:r>
          </a:p>
          <a:p>
            <a:pPr algn="ctr"/>
            <a:endParaRPr lang="ru-RU" sz="2400" b="1" dirty="0" smtClean="0">
              <a:solidFill>
                <a:schemeClr val="accent3">
                  <a:lumMod val="25000"/>
                </a:schemeClr>
              </a:solidFill>
            </a:endParaRPr>
          </a:p>
          <a:p>
            <a:pPr marL="457200" indent="-457200" algn="ctr">
              <a:buAutoNum type="arabicPeriod"/>
            </a:pPr>
            <a:r>
              <a:rPr lang="ru-RU" sz="2400" dirty="0" smtClean="0">
                <a:solidFill>
                  <a:schemeClr val="accent3">
                    <a:lumMod val="25000"/>
                  </a:schemeClr>
                </a:solidFill>
              </a:rPr>
              <a:t>Переноси слова по слогам.</a:t>
            </a:r>
          </a:p>
          <a:p>
            <a:pPr marL="457200" indent="-457200" algn="ctr">
              <a:buAutoNum type="arabicPeriod"/>
            </a:pPr>
            <a:endParaRPr lang="ru-RU" sz="2400" dirty="0" smtClean="0">
              <a:solidFill>
                <a:schemeClr val="accent3">
                  <a:lumMod val="25000"/>
                </a:schemeClr>
              </a:solidFill>
            </a:endParaRPr>
          </a:p>
          <a:p>
            <a:pPr marL="457200" indent="-457200" algn="ctr"/>
            <a:r>
              <a:rPr lang="ru-RU" sz="2400" dirty="0" smtClean="0">
                <a:solidFill>
                  <a:schemeClr val="accent3">
                    <a:lumMod val="25000"/>
                  </a:schemeClr>
                </a:solidFill>
              </a:rPr>
              <a:t>2. Слог из одной гласной не оставляй на строчке и не переноси на другую.</a:t>
            </a:r>
            <a:endParaRPr lang="ru-RU" sz="2400" dirty="0">
              <a:solidFill>
                <a:schemeClr val="accent3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">
  <a:themeElements>
    <a:clrScheme name="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цветные мелки</Template>
  <TotalTime>619</TotalTime>
  <Words>1804</Words>
  <Application>Microsoft Office PowerPoint</Application>
  <PresentationFormat>Экран (4:3)</PresentationFormat>
  <Paragraphs>389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43</vt:i4>
      </vt:variant>
    </vt:vector>
  </HeadingPairs>
  <TitlesOfParts>
    <vt:vector size="47" baseType="lpstr">
      <vt:lpstr>master</vt:lpstr>
      <vt:lpstr>1_colormaster</vt:lpstr>
      <vt:lpstr>2_colormaster</vt:lpstr>
      <vt:lpstr>3_colormaster</vt:lpstr>
      <vt:lpstr> Тренажер по русскому языку 1 класс</vt:lpstr>
      <vt:lpstr>Давай повторим все, что ты узнал  на уроках обучения грамоте!</vt:lpstr>
      <vt:lpstr>Составь предложение из данных слов. Запиши его. </vt:lpstr>
      <vt:lpstr>Составь предложение из данных слов. Запиши его. </vt:lpstr>
      <vt:lpstr>Составь предложение из данных слов. Запиши его. </vt:lpstr>
      <vt:lpstr>Отредактируй текст.  Запиши его. Проверь.</vt:lpstr>
      <vt:lpstr>Отредактируй текст.  Запиши его. Проверь.</vt:lpstr>
      <vt:lpstr>Расположи предложения так, чтобы получился рассказ. Запиши его. Проверь.</vt:lpstr>
      <vt:lpstr>Давай повторим все, что ты узнал  на уроках обучения грамоте!</vt:lpstr>
      <vt:lpstr>Вспомни правила переноса. Найди в каждом столбике «лишнее» слово. Проверь.</vt:lpstr>
      <vt:lpstr>Выпиши только те слова, которые можно перенести. Проверь.</vt:lpstr>
      <vt:lpstr>Выпиши только те слова, которые можно перенести. Проверь.</vt:lpstr>
      <vt:lpstr>Давай повторим все, что ты узнал  на уроках обучения грамоте!</vt:lpstr>
      <vt:lpstr>Выпиши слова, в которых есть только буквы твердых согласных звуков. Каким одним словом можно заменить слова каждой строчки? Проверь.</vt:lpstr>
      <vt:lpstr>Отгадай загадку. Запиши отгадку.  Сделай схему слова. Проверь.</vt:lpstr>
      <vt:lpstr>Отгадай загадку. Запиши отгадку.  Сделай схему слова. Проверь.</vt:lpstr>
      <vt:lpstr>Отгадай загадку. Запиши отгадку.  Сделай схему слова. Проверь.</vt:lpstr>
      <vt:lpstr>Давай повторим все, что ты узнал  на уроках обучения грамоте!</vt:lpstr>
      <vt:lpstr>Выпиши слова, в которых звуков меньше, чем букв. Проверь.</vt:lpstr>
      <vt:lpstr>Запиши слова, разделив их на слоги и для переноса. Проверь.</vt:lpstr>
      <vt:lpstr>Измени слова по образцу. Проверь.</vt:lpstr>
      <vt:lpstr>Давай повторим все, что ты узнал  на уроках обучения грамоте!</vt:lpstr>
      <vt:lpstr>Запиши слова в три столбика: в первый – с ударением на первом слоге, во второй – с ударением на втором слоге, в третий – с ударением на третьем слоге. Проверь.</vt:lpstr>
      <vt:lpstr>Поставь в словах ударение, подчеркни гласную, которую нужно проверить или запомнить.</vt:lpstr>
      <vt:lpstr>Запиши проверочные слова. Вставь пропущенные буквы в проверяемых словах. Проверь.</vt:lpstr>
      <vt:lpstr>Давай повторим все, что ты узнал  на уроках обучения грамоте!</vt:lpstr>
      <vt:lpstr>Измени слова по образцу.  Выдели орфограмму. Проверь.</vt:lpstr>
      <vt:lpstr>Спиши текст, вставь пропущенные буквы. Выдели орфограммы. Проверь.</vt:lpstr>
      <vt:lpstr>Собери слова. Запиши их. Выдели орфограмму.</vt:lpstr>
      <vt:lpstr>Давай повторим все, что ты узнал  на уроках обучения грамоте!</vt:lpstr>
      <vt:lpstr>Напиши проверочные слова, вставь орфограммы.</vt:lpstr>
      <vt:lpstr>Из двух слов выбери проверочное:</vt:lpstr>
      <vt:lpstr>Спиши слова. Подчеркни только те парные  согласные, которые нужно проверить.</vt:lpstr>
      <vt:lpstr>Давай повторим все, что ты узнал  на уроках обучения грамоте!</vt:lpstr>
      <vt:lpstr>Презентация PowerPoint</vt:lpstr>
      <vt:lpstr>Презентация PowerPoint</vt:lpstr>
      <vt:lpstr>Вставь в тексте пропущенные слова. Запиши текст по правилам орфографии.</vt:lpstr>
      <vt:lpstr>Давай повторим все, что ты узнал  на уроках обучения грамоте!</vt:lpstr>
      <vt:lpstr>Выпиши только родственные слова. Выдели корень.</vt:lpstr>
      <vt:lpstr>Давай повторим все, что ты узнал  на уроках обучения грамоте!</vt:lpstr>
      <vt:lpstr>Подбери слова, близкие по смыслу:</vt:lpstr>
      <vt:lpstr>Запиши слова, противоположные по смыслу:</vt:lpstr>
      <vt:lpstr>Литература, использованная при создании презентации: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Тренажер по русскому языку 1 класс</dc:title>
  <dc:creator>User</dc:creator>
  <cp:lastModifiedBy>Анюта</cp:lastModifiedBy>
  <cp:revision>89</cp:revision>
  <dcterms:created xsi:type="dcterms:W3CDTF">2011-02-16T10:31:43Z</dcterms:created>
  <dcterms:modified xsi:type="dcterms:W3CDTF">2021-01-21T17:46:54Z</dcterms:modified>
</cp:coreProperties>
</file>