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60" r:id="rId8"/>
    <p:sldId id="261" r:id="rId9"/>
    <p:sldId id="263" r:id="rId10"/>
    <p:sldId id="262" r:id="rId11"/>
    <p:sldId id="264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889-4FF3-46B2-94E4-F4C5F6D1421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AE66-C242-47FB-B1E5-EB4CF4F10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889-4FF3-46B2-94E4-F4C5F6D1421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AE66-C242-47FB-B1E5-EB4CF4F10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889-4FF3-46B2-94E4-F4C5F6D1421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AE66-C242-47FB-B1E5-EB4CF4F10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889-4FF3-46B2-94E4-F4C5F6D1421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AE66-C242-47FB-B1E5-EB4CF4F10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889-4FF3-46B2-94E4-F4C5F6D1421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AE66-C242-47FB-B1E5-EB4CF4F10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889-4FF3-46B2-94E4-F4C5F6D1421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AE66-C242-47FB-B1E5-EB4CF4F10C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889-4FF3-46B2-94E4-F4C5F6D1421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AE66-C242-47FB-B1E5-EB4CF4F10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889-4FF3-46B2-94E4-F4C5F6D1421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AE66-C242-47FB-B1E5-EB4CF4F10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889-4FF3-46B2-94E4-F4C5F6D1421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AE66-C242-47FB-B1E5-EB4CF4F10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889-4FF3-46B2-94E4-F4C5F6D1421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72AE66-C242-47FB-B1E5-EB4CF4F10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889-4FF3-46B2-94E4-F4C5F6D1421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AE66-C242-47FB-B1E5-EB4CF4F10C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0FFD889-4FF3-46B2-94E4-F4C5F6D1421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372AE66-C242-47FB-B1E5-EB4CF4F10C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ypresentation.ru/documents/9ae1125bbf88a37d344693152f2f953a/img10.jpg" TargetMode="External"/><Relationship Id="rId2" Type="http://schemas.openxmlformats.org/officeDocument/2006/relationships/hyperlink" Target="http://www.liveinternet.ru/users/lule/post21928755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Обобщаем и стараемся писать без ошибок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Урок- защита проектов</a:t>
            </a:r>
            <a:endParaRPr lang="ru-RU" dirty="0"/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shcy;&amp;kcy;&amp;ocy;&amp;lcy;&amp;softcy;&amp;ncy;&amp;ycy;&amp;j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4"/>
          <a:stretch/>
        </p:blipFill>
        <p:spPr bwMode="auto">
          <a:xfrm>
            <a:off x="6156176" y="3645024"/>
            <a:ext cx="18669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Защита проектов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14874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916832"/>
            <a:ext cx="7272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Проведите игру с классом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4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01208"/>
            <a:ext cx="4340728" cy="64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" y="4005064"/>
            <a:ext cx="2952328" cy="262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390940" y="3212976"/>
            <a:ext cx="189735" cy="4093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12" y="2968291"/>
            <a:ext cx="265115" cy="5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733097"/>
            <a:ext cx="366299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2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Правильно ли будет, если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 . </a:t>
            </a:r>
            <a:r>
              <a:rPr lang="ru-RU" sz="3600" dirty="0" err="1" smtClean="0">
                <a:solidFill>
                  <a:srgbClr val="002060"/>
                </a:solidFill>
              </a:rPr>
              <a:t>молётик</a:t>
            </a:r>
            <a:r>
              <a:rPr lang="ru-RU" sz="3600" dirty="0" smtClean="0">
                <a:solidFill>
                  <a:srgbClr val="002060"/>
                </a:solidFill>
              </a:rPr>
              <a:t>  - сом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. </a:t>
            </a:r>
            <a:r>
              <a:rPr lang="ru-RU" sz="3600" dirty="0" err="1" smtClean="0">
                <a:solidFill>
                  <a:srgbClr val="002060"/>
                </a:solidFill>
              </a:rPr>
              <a:t>лоцветик</a:t>
            </a:r>
            <a:r>
              <a:rPr lang="ru-RU" sz="3600" dirty="0" smtClean="0">
                <a:solidFill>
                  <a:srgbClr val="002060"/>
                </a:solidFill>
              </a:rPr>
              <a:t>   - олово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М . </a:t>
            </a:r>
            <a:r>
              <a:rPr lang="ru-RU" sz="3600" dirty="0" err="1" smtClean="0">
                <a:solidFill>
                  <a:srgbClr val="002060"/>
                </a:solidFill>
              </a:rPr>
              <a:t>рской</a:t>
            </a:r>
            <a:r>
              <a:rPr lang="ru-RU" sz="3600" dirty="0" smtClean="0">
                <a:solidFill>
                  <a:srgbClr val="002060"/>
                </a:solidFill>
              </a:rPr>
              <a:t> волк – Марс</a:t>
            </a:r>
          </a:p>
          <a:p>
            <a:endParaRPr lang="ru-RU" sz="3600" dirty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Почему волк морской? Волк ведь живёт в лесу, значит он лесной?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36561"/>
            <a:ext cx="1512168" cy="1033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1544950" cy="8640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69" y="4581128"/>
            <a:ext cx="2520280" cy="21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Подводим итоги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4320480" cy="372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9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 smtClean="0">
                <a:hlinkClick r:id="rId2"/>
              </a:rPr>
              <a:t>http://www.liveinternet.ru/users/lule/post219287551</a:t>
            </a:r>
            <a:endParaRPr lang="ru-RU" dirty="0" smtClean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b="0" dirty="0" smtClean="0"/>
          </a:p>
          <a:p>
            <a:pPr marL="0" indent="0"/>
            <a:r>
              <a:rPr lang="ru-RU" b="0" dirty="0" smtClean="0"/>
              <a:t>4. </a:t>
            </a:r>
            <a:r>
              <a:rPr lang="en-US" b="0" dirty="0" smtClean="0"/>
              <a:t>https</a:t>
            </a:r>
            <a:r>
              <a:rPr lang="en-US" b="0" dirty="0"/>
              <a:t>://</a:t>
            </a:r>
            <a:r>
              <a:rPr lang="en-US" b="0" dirty="0" smtClean="0"/>
              <a:t>img-</a:t>
            </a:r>
            <a:r>
              <a:rPr lang="ru-RU" b="0" dirty="0" smtClean="0"/>
              <a:t> </a:t>
            </a:r>
            <a:r>
              <a:rPr lang="en-US" b="0" dirty="0" smtClean="0"/>
              <a:t>fotki.yandex.ru/get/3102/200418627.ae/0_12c61c_d2cfb71c_orig.png</a:t>
            </a:r>
            <a:endParaRPr lang="ru-RU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7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 </a:t>
            </a:r>
            <a:r>
              <a:rPr lang="ru-RU" dirty="0" smtClean="0"/>
              <a:t> 2.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cs630823.vk.me/v630823319/2aa3/neud1yUZ1Lc.jpg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0875" y="170162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3.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iblogis.ru/wp-content/uploads/2012/12/itogi.png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8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Да или нет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08720"/>
            <a:ext cx="7520940" cy="42484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Русский язык очень сложный предмет.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Согласны со мною, ребята, иль нет?_________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Бывает учиться трудно?                ________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Урок тянется долго, занудно?   _________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Мы с ребятами открыли секрет: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Как сделать приятным сложный предмет!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На помощь учёбе приходит игра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Хотите играть, ребята?           ___________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980688"/>
          </a:xfrm>
        </p:spPr>
        <p:txBody>
          <a:bodyPr/>
          <a:lstStyle/>
          <a:p>
            <a:r>
              <a:rPr lang="ru-RU" sz="2400" dirty="0" smtClean="0">
                <a:solidFill>
                  <a:srgbClr val="00B0F0"/>
                </a:solidFill>
              </a:rPr>
              <a:t>Обобщаем и стараемся писать без ошибок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7853496" cy="3384375"/>
          </a:xfrm>
        </p:spPr>
        <p:txBody>
          <a:bodyPr>
            <a:normAutofit/>
          </a:bodyPr>
          <a:lstStyle/>
          <a:p>
            <a:r>
              <a:rPr lang="ru-RU" dirty="0" smtClean="0"/>
              <a:t>Цели урока: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Обобщим…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Будем учиться…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Станем водящими и участниками…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Оценим …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75856" y="4005064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429000"/>
            <a:ext cx="415476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988840"/>
            <a:ext cx="4248472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268760"/>
            <a:ext cx="460851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980688"/>
          </a:xfrm>
        </p:spPr>
        <p:txBody>
          <a:bodyPr/>
          <a:lstStyle/>
          <a:p>
            <a:r>
              <a:rPr lang="ru-RU" sz="2400" dirty="0" smtClean="0">
                <a:solidFill>
                  <a:srgbClr val="00B0F0"/>
                </a:solidFill>
              </a:rPr>
              <a:t>Обобщаем и стараемся писать без ошибок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1"/>
            <a:ext cx="7853496" cy="37444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Цели урока: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Обобщим…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Будем учиться…  </a:t>
            </a:r>
            <a:r>
              <a:rPr lang="ru-RU" sz="2000" dirty="0" smtClean="0">
                <a:solidFill>
                  <a:srgbClr val="C00000"/>
                </a:solidFill>
              </a:rPr>
              <a:t>замечать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орфограммы в корне ,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</a:p>
          <a:p>
            <a:pPr marL="0" indent="0"/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                               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писать без ошибок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Станем водящими и участниками… </a:t>
            </a:r>
          </a:p>
          <a:p>
            <a:pPr marL="0" indent="0"/>
            <a:r>
              <a:rPr lang="ru-RU" sz="2200" dirty="0" smtClean="0">
                <a:solidFill>
                  <a:srgbClr val="C00000"/>
                </a:solidFill>
              </a:rPr>
              <a:t>       игр, сделанных своими руками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Оценим …   </a:t>
            </a:r>
            <a:r>
              <a:rPr lang="ru-RU" sz="2000" dirty="0" smtClean="0">
                <a:solidFill>
                  <a:srgbClr val="C00000"/>
                </a:solidFill>
              </a:rPr>
              <a:t>свои знания и старания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141277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знания о главных орфограммах письма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Двойные круглые скобки 53"/>
          <p:cNvSpPr/>
          <p:nvPr/>
        </p:nvSpPr>
        <p:spPr>
          <a:xfrm>
            <a:off x="6676559" y="2505407"/>
            <a:ext cx="914400" cy="127874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0940" cy="548640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0070C0"/>
                </a:solidFill>
              </a:rPr>
              <a:t>Строим маршрут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1152128" cy="95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dream-wallpaper.com/free-wallpaper/cartoon-wallpaper/widescreen-landscape-cartoon-illustrations-3-wallpaper/1920x1440/free-wallpaper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15274"/>
            <a:ext cx="1343134" cy="10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5620621" y="1215274"/>
            <a:ext cx="1559129" cy="1112115"/>
            <a:chOff x="4788024" y="1164756"/>
            <a:chExt cx="1559129" cy="1112115"/>
          </a:xfrm>
        </p:grpSpPr>
        <p:pic>
          <p:nvPicPr>
            <p:cNvPr id="11" name="Рисунок 10" descr="C:\Program Files\Microsoft Office\MEDIA\CAGCAT10\j0205462.wm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993" y="1164756"/>
              <a:ext cx="1440160" cy="1075861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</p:pic>
        <p:grpSp>
          <p:nvGrpSpPr>
            <p:cNvPr id="9" name="Группа 8"/>
            <p:cNvGrpSpPr/>
            <p:nvPr/>
          </p:nvGrpSpPr>
          <p:grpSpPr>
            <a:xfrm>
              <a:off x="4905281" y="1662992"/>
              <a:ext cx="281712" cy="132328"/>
              <a:chOff x="4906993" y="1615304"/>
              <a:chExt cx="281712" cy="132328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6993" y="1616245"/>
                <a:ext cx="140856" cy="131387"/>
              </a:xfrm>
              <a:prstGeom prst="rect">
                <a:avLst/>
              </a:prstGeom>
              <a:noFill/>
              <a:ln w="9525">
                <a:solidFill>
                  <a:schemeClr val="accent4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849" y="1615304"/>
                <a:ext cx="140856" cy="131387"/>
              </a:xfrm>
              <a:prstGeom prst="rect">
                <a:avLst/>
              </a:prstGeom>
              <a:noFill/>
              <a:ln w="9525">
                <a:solidFill>
                  <a:schemeClr val="accent4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993" y="1529642"/>
              <a:ext cx="280987" cy="133350"/>
            </a:xfrm>
            <a:prstGeom prst="rect">
              <a:avLst/>
            </a:prstGeom>
            <a:noFill/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006" y="1396292"/>
              <a:ext cx="280987" cy="133350"/>
            </a:xfrm>
            <a:prstGeom prst="rect">
              <a:avLst/>
            </a:prstGeom>
            <a:noFill/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993" y="1262942"/>
              <a:ext cx="280987" cy="133350"/>
            </a:xfrm>
            <a:prstGeom prst="rect">
              <a:avLst/>
            </a:prstGeom>
            <a:noFill/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993" y="1795320"/>
              <a:ext cx="280987" cy="85725"/>
            </a:xfrm>
            <a:prstGeom prst="rect">
              <a:avLst/>
            </a:prstGeom>
            <a:noFill/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788024" y="1164756"/>
              <a:ext cx="1559129" cy="1112115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87" name="Picture 15" descr="http://cs630823.vk.me/v630823319/2aa3/neud1yUZ1L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38" y="3471911"/>
            <a:ext cx="1487121" cy="15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55576" y="2272567"/>
            <a:ext cx="1152128" cy="795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</a:rPr>
              <a:t>  Сундук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знаний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2318577"/>
            <a:ext cx="2016224" cy="795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Собираем родственников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0620" y="2420888"/>
            <a:ext cx="1559129" cy="831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Улица  главных орфограмм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810914" y="3294730"/>
            <a:ext cx="1768966" cy="1733352"/>
            <a:chOff x="2875044" y="3329450"/>
            <a:chExt cx="1768966" cy="1733352"/>
          </a:xfrm>
        </p:grpSpPr>
        <p:pic>
          <p:nvPicPr>
            <p:cNvPr id="3089" name="Picture 17" descr="http://mypresentation.ru/documents/9ae1125bbf88a37d344693152f2f953a/img1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046" y="3359709"/>
              <a:ext cx="1768964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875044" y="4139472"/>
              <a:ext cx="1768965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Вопрос Почемучки</a:t>
              </a:r>
            </a:p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139952" y="3329450"/>
              <a:ext cx="5040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?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091" name="Picture 19" descr="http://iblogis.ru/wp-content/uploads/2012/12/itog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2" y="3324989"/>
            <a:ext cx="1446076" cy="174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2123728" y="1779203"/>
            <a:ext cx="687186" cy="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579879" y="1844897"/>
            <a:ext cx="71220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788024" y="424390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123728" y="4153081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452320" y="3645024"/>
            <a:ext cx="69319" cy="139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7486980" y="3756395"/>
            <a:ext cx="117740" cy="27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3-tub-ru.yandex.net/i?id=cd73315b452685316a27bcbc28c1fd64&amp;n=33&amp;h=190&amp;w=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17489"/>
            <a:ext cx="3312368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0070C0"/>
                </a:solidFill>
              </a:rPr>
              <a:t>Сундук  знаний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группа:  Для чего  нужны слова?  Расскажи о словах названиях.</a:t>
            </a:r>
          </a:p>
          <a:p>
            <a:r>
              <a:rPr lang="ru-RU" dirty="0" smtClean="0"/>
              <a:t>2 группа:  Какие слова называются однокоренными?  Что такое  форма слова?</a:t>
            </a:r>
          </a:p>
          <a:p>
            <a:r>
              <a:rPr lang="ru-RU" dirty="0" smtClean="0"/>
              <a:t>3 группа:  Какие части слова знаем?  Почему  изменяется  окончание  слова?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92219"/>
            <a:ext cx="164883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0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20940" cy="548640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" y="0"/>
            <a:ext cx="9144000" cy="703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7150" y="5114801"/>
            <a:ext cx="16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996952"/>
            <a:ext cx="35999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Снег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272721"/>
            <a:ext cx="543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Собираем родственников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3140968"/>
            <a:ext cx="21602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31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Улица  главных  орфограмм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476672"/>
            <a:ext cx="1585097" cy="114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05273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Какие главные орфограммы знаем?</a:t>
            </a:r>
            <a:endParaRPr lang="ru-RU" dirty="0"/>
          </a:p>
        </p:txBody>
      </p:sp>
      <p:sp>
        <p:nvSpPr>
          <p:cNvPr id="5" name="AutoShape 5" descr="&amp;Kcy;&amp;acy;&amp;rcy;&amp;tcy;&amp;icy;&amp;ncy;&amp;kcy;&amp;icy; &amp;pcy;&amp;ocy; &amp;zcy;&amp;acy;&amp;pcy;&amp;rcy;&amp;ocy;&amp;scy;&amp;ucy; &amp;pcy;&amp;rcy;&amp;acy;&amp;vcy;&amp;icy;&amp;lcy;&amp;ocy; &amp;pcy;&amp;rcy;&amp;ocy;&amp;vcy;&amp;iecy;&amp;rcy;&amp;kcy;&amp;icy; &amp;bcy;&amp;iecy;&amp;zcy;&amp;ucy;&amp;dcy;&amp;acy;&amp;rcy;&amp;ncy;&amp;ycy;&amp;khcy; &amp;gcy;&amp;lcy;&amp;acy;&amp;scy;&amp;ncy;&amp;ycy;&amp;khcy; &amp;pcy;&amp;ocy; &amp;ucy;&amp;mcy;&amp;kcy; &amp;gcy;&amp;acy;&amp;rcy;&amp;mcy;&amp;ocy;&amp;n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4753" y="1905410"/>
            <a:ext cx="2664296" cy="798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Безударные гласные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AutoShape 8" descr="&amp;Kcy;&amp;acy;&amp;rcy;&amp;tcy;&amp;icy;&amp;ncy;&amp;kcy;&amp;icy; &amp;pcy;&amp;ocy; &amp;zcy;&amp;acy;&amp;pcy;&amp;rcy;&amp;ocy;&amp;scy;&amp;ucy; &amp;pcy;&amp;rcy;&amp;acy;&amp;vcy;&amp;icy;&amp;lcy;&amp;ocy; &amp;pcy;&amp;rcy;&amp;ocy;&amp;vcy;&amp;iecy;&amp;rcy;&amp;kcy;&amp;icy; &amp;bcy;&amp;iecy;&amp;zcy;&amp;ucy;&amp;dcy;&amp;acy;&amp;rcy;&amp;ncy;&amp;ycy;&amp;khcy; &amp;gcy;&amp;lcy;&amp;acy;&amp;scy;&amp;ncy;&amp;ycy;&amp;khcy; &amp;pcy;&amp;ocy; &amp;ucy;&amp;mcy;&amp;kcy; &amp;gcy;&amp;acy;&amp;rcy;&amp;mcy;&amp;ocy;&amp;ncy;&amp;icy;&amp;ya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35996" y="1926870"/>
            <a:ext cx="3672408" cy="798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Парные по глухости-звонкости согласные</a:t>
            </a:r>
            <a:endParaRPr lang="ru-RU" dirty="0">
              <a:solidFill>
                <a:schemeClr val="accent2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555776" y="1340768"/>
            <a:ext cx="432048" cy="5646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88024" y="1340768"/>
            <a:ext cx="432048" cy="586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72826" y="3006244"/>
            <a:ext cx="6855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Какие способы проверки </a:t>
            </a:r>
          </a:p>
          <a:p>
            <a:pPr algn="ctr"/>
            <a:r>
              <a:rPr lang="ru-RU" sz="3200" dirty="0" smtClean="0"/>
              <a:t>главных орфограмм используем?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33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44008" y="2996952"/>
            <a:ext cx="201622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Улица  главных  орфограмм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442053"/>
            <a:ext cx="1585097" cy="114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&amp;Kcy;&amp;acy;&amp;rcy;&amp;tcy;&amp;icy;&amp;ncy;&amp;kcy;&amp;icy; &amp;pcy;&amp;ocy; &amp;zcy;&amp;acy;&amp;pcy;&amp;rcy;&amp;ocy;&amp;scy;&amp;ucy; &amp;pcy;&amp;rcy;&amp;acy;&amp;vcy;&amp;icy;&amp;lcy;&amp;ocy; &amp;pcy;&amp;rcy;&amp;ocy;&amp;vcy;&amp;iecy;&amp;rcy;&amp;kcy;&amp;icy; &amp;bcy;&amp;iecy;&amp;zcy;&amp;ucy;&amp;dcy;&amp;acy;&amp;rcy;&amp;ncy;&amp;ycy;&amp;khcy; &amp;gcy;&amp;lcy;&amp;acy;&amp;scy;&amp;ncy;&amp;ycy;&amp;khcy; &amp;pcy;&amp;ocy; &amp;ucy;&amp;mcy;&amp;kcy; &amp;gcy;&amp;acy;&amp;rcy;&amp;mcy;&amp;ocy;&amp;n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&amp;Kcy;&amp;acy;&amp;rcy;&amp;tcy;&amp;icy;&amp;ncy;&amp;kcy;&amp;icy; &amp;pcy;&amp;ocy; &amp;zcy;&amp;acy;&amp;pcy;&amp;rcy;&amp;ocy;&amp;scy;&amp;ucy; &amp;pcy;&amp;rcy;&amp;acy;&amp;vcy;&amp;icy;&amp;lcy;&amp;ocy; &amp;pcy;&amp;rcy;&amp;ocy;&amp;vcy;&amp;iecy;&amp;rcy;&amp;kcy;&amp;icy; &amp;bcy;&amp;iecy;&amp;zcy;&amp;ucy;&amp;dcy;&amp;acy;&amp;rcy;&amp;ncy;&amp;ycy;&amp;khcy; &amp;gcy;&amp;lcy;&amp;acy;&amp;scy;&amp;ncy;&amp;ycy;&amp;khcy; &amp;pcy;&amp;ocy; &amp;ucy;&amp;mcy;&amp;kcy; &amp;gcy;&amp;acy;&amp;rcy;&amp;mcy;&amp;ocy;&amp;ncy;&amp;icy;&amp;ya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1196752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Способы проверки </a:t>
            </a:r>
            <a:r>
              <a:rPr lang="ru-RU" dirty="0"/>
              <a:t>главных </a:t>
            </a:r>
            <a:r>
              <a:rPr lang="ru-RU" dirty="0" smtClean="0"/>
              <a:t>орфограмм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98446"/>
              </p:ext>
            </p:extLst>
          </p:nvPr>
        </p:nvGraphicFramePr>
        <p:xfrm>
          <a:off x="263802" y="1844824"/>
          <a:ext cx="8628678" cy="43650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4416"/>
                <a:gridCol w="4884262"/>
              </a:tblGrid>
              <a:tr h="6913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Подобрать однокоренное слово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Изменить слово</a:t>
                      </a:r>
                      <a:endParaRPr lang="ru-RU" dirty="0"/>
                    </a:p>
                  </a:txBody>
                  <a:tcPr/>
                </a:tc>
              </a:tr>
              <a:tr h="74877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Назвать ласково 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       Узкий-узенький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По  числам</a:t>
                      </a:r>
                      <a:endParaRPr lang="ru-RU" dirty="0" smtClean="0"/>
                    </a:p>
                    <a:p>
                      <a:pPr marL="0" indent="0" algn="l">
                        <a:buNone/>
                      </a:pPr>
                      <a:r>
                        <a:rPr lang="ru-RU" dirty="0" smtClean="0"/>
                        <a:t>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Ед.ч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.               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Мн.ч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ru-RU" dirty="0" smtClean="0"/>
                        <a:t>          Дома- дом                         </a:t>
                      </a:r>
                      <a:endParaRPr lang="ru-RU" dirty="0"/>
                    </a:p>
                  </a:txBody>
                  <a:tcPr/>
                </a:tc>
              </a:tr>
              <a:tr h="6981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2. Сделать большим или маленьким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     Зуб-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зубик - </a:t>
                      </a:r>
                      <a:r>
                        <a:rPr lang="ru-RU" b="0" baseline="0" dirty="0" err="1" smtClean="0">
                          <a:solidFill>
                            <a:schemeClr val="tx1"/>
                          </a:solidFill>
                        </a:rPr>
                        <a:t>зубище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По вопросам  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Кто? Что?              </a:t>
                      </a:r>
                      <a:r>
                        <a:rPr lang="ru-RU" dirty="0" smtClean="0"/>
                        <a:t>В лесу- лес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Кого? Чего?    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    </a:t>
                      </a:r>
                      <a:r>
                        <a:rPr lang="ru-RU" baseline="0" dirty="0" smtClean="0"/>
                        <a:t>Дуб- дубов</a:t>
                      </a:r>
                      <a:endParaRPr lang="ru-RU" dirty="0"/>
                    </a:p>
                  </a:txBody>
                  <a:tcPr/>
                </a:tc>
              </a:tr>
              <a:tr h="6981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3. Обратиться  к значению слова</a:t>
                      </a:r>
                    </a:p>
                    <a:p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    </a:t>
                      </a:r>
                      <a:r>
                        <a:rPr lang="ru-RU" b="1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Снеговик- из снега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3.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Каков?</a:t>
                      </a:r>
                      <a:r>
                        <a:rPr lang="ru-RU" dirty="0" smtClean="0"/>
                        <a:t>              </a:t>
                      </a:r>
                    </a:p>
                    <a:p>
                      <a:r>
                        <a:rPr lang="ru-RU" dirty="0" smtClean="0"/>
                        <a:t>                                Гадкий - гадок</a:t>
                      </a:r>
                      <a:endParaRPr lang="ru-RU" dirty="0"/>
                    </a:p>
                  </a:txBody>
                  <a:tcPr/>
                </a:tc>
              </a:tr>
              <a:tr h="437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4.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Что делал? Что сделал?        </a:t>
                      </a:r>
                      <a:r>
                        <a:rPr lang="ru-RU" dirty="0" smtClean="0"/>
                        <a:t>Бегун - бегал</a:t>
                      </a:r>
                      <a:endParaRPr lang="ru-RU" dirty="0"/>
                    </a:p>
                  </a:txBody>
                  <a:tcPr/>
                </a:tc>
              </a:tr>
              <a:tr h="437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  Что делает?  Что сделает?   </a:t>
                      </a:r>
                      <a:r>
                        <a:rPr lang="ru-RU" dirty="0" smtClean="0"/>
                        <a:t>Писал - пишет   </a:t>
                      </a:r>
                      <a:endParaRPr lang="ru-RU" dirty="0"/>
                    </a:p>
                  </a:txBody>
                  <a:tcPr/>
                </a:tc>
              </a:tr>
              <a:tr h="437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Что делаю?   Что сделаю?     </a:t>
                      </a:r>
                      <a:r>
                        <a:rPr lang="ru-RU" dirty="0" smtClean="0"/>
                        <a:t>Вёз - везу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07" y="2846362"/>
            <a:ext cx="1174313" cy="30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998</TotalTime>
  <Words>383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Обобщаем и стараемся писать без ошибок</vt:lpstr>
      <vt:lpstr>Да или нет</vt:lpstr>
      <vt:lpstr>Обобщаем и стараемся писать без ошибок</vt:lpstr>
      <vt:lpstr>Обобщаем и стараемся писать без ошибок</vt:lpstr>
      <vt:lpstr>                         Строим маршрут</vt:lpstr>
      <vt:lpstr>                        Сундук  знаний</vt:lpstr>
      <vt:lpstr>Презентация PowerPoint</vt:lpstr>
      <vt:lpstr>Улица  главных  орфограмм</vt:lpstr>
      <vt:lpstr>Улица  главных  орфограмм</vt:lpstr>
      <vt:lpstr>Защита проектов</vt:lpstr>
      <vt:lpstr>Презентация PowerPoint</vt:lpstr>
      <vt:lpstr>                   Правильно ли будет, если</vt:lpstr>
      <vt:lpstr>                   Подводим итоги</vt:lpstr>
      <vt:lpstr>Используемые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36</cp:revision>
  <dcterms:created xsi:type="dcterms:W3CDTF">2016-01-31T06:42:48Z</dcterms:created>
  <dcterms:modified xsi:type="dcterms:W3CDTF">2016-02-08T21:02:06Z</dcterms:modified>
</cp:coreProperties>
</file>