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2" r:id="rId25"/>
    <p:sldId id="321" r:id="rId26"/>
  </p:sldIdLst>
  <p:sldSz cx="1224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85" autoAdjust="0"/>
  </p:normalViewPr>
  <p:slideViewPr>
    <p:cSldViewPr>
      <p:cViewPr>
        <p:scale>
          <a:sx n="55" d="100"/>
          <a:sy n="55" d="100"/>
        </p:scale>
        <p:origin x="-1266" y="-240"/>
      </p:cViewPr>
      <p:guideLst>
        <p:guide orient="horz" pos="2160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EAF4-FF97-4F5C-8334-67CF5C4E4C2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C213-9BFB-49B5-A12A-5090A4FDD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Написание букв в разных частях словарных слов невозможно проверить при изменении формы самого слова – их можно только запомнить. Этому способствует регулярное повторение заученных наборов орфограмм – в устной и письменной форме, отдельно и в комплексе других упражнений.  В презентации ведется работа и над проверяемыми орфограммами. Данная презентация предлагает проведение словарного диктанта на уроке русского языка начальных классов в следующем порядке:</a:t>
            </a:r>
          </a:p>
          <a:p>
            <a:r>
              <a:rPr lang="ru-RU" dirty="0" smtClean="0"/>
              <a:t>Просмотр набора картинок с подписями в виде слов с пропущенными буквами,</a:t>
            </a:r>
          </a:p>
          <a:p>
            <a:r>
              <a:rPr lang="ru-RU" dirty="0" smtClean="0"/>
              <a:t>Запись в тетради пропущенных букв для каждого нового слова через запятую</a:t>
            </a:r>
            <a:r>
              <a:rPr lang="ru-RU" baseline="0" dirty="0" smtClean="0"/>
              <a:t> или через пробел.</a:t>
            </a:r>
            <a:endParaRPr lang="ru-RU" dirty="0" smtClean="0"/>
          </a:p>
          <a:p>
            <a:r>
              <a:rPr lang="ru-RU" dirty="0" smtClean="0"/>
              <a:t>Взаимопроверка правильности выполнения диктанта по приведенному ключу.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87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https://slova.textologia.ru/definit/vinegret/?q=657&amp;n=1304</a:t>
            </a:r>
            <a:endParaRPr lang="ru-RU" dirty="0" smtClean="0"/>
          </a:p>
          <a:p>
            <a:r>
              <a:rPr lang="en-US" dirty="0" smtClean="0"/>
              <a:t>https://textexpert.ru/wp-content/uploads/2017/10/vinegret.jpg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0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https://slova.textologia.ru/definit/doroga/?q=657&amp;n=1563</a:t>
            </a:r>
            <a:endParaRPr lang="ru-RU" dirty="0" smtClean="0"/>
          </a:p>
          <a:p>
            <a:r>
              <a:rPr lang="en-US" dirty="0" smtClean="0"/>
              <a:t>https://ds04.infourok.ru/uploads/ex/0fbd/000887b4-6db1bbc5/hello_html_m497d0d59.png</a:t>
            </a:r>
            <a:endParaRPr lang="ru-RU" dirty="0" smtClean="0"/>
          </a:p>
          <a:p>
            <a:r>
              <a:rPr lang="en-US" dirty="0" smtClean="0"/>
              <a:t>http://madou2umka.ucoz.site/BEZOPASNOST/pdd-chast-3-1-1.jpg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0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https://www.xn--80adxbcrcdbzc9fzdg.xn--d1acj3b/wordpress/wp-content/uploads/2018/03/%D0%BF%D1%83%D1%82%D1%8C.jpg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0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ХОККЕЙ- слово происходит из старо-французского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хокэ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что означает –изогнутый пастуший посох. ХОККЕЙ – вид спорта на ледовой площадке, в которой 2 команды стараются поразить шайбой или мячом цель- ворота противника, используя клюшки. В каждой команде есть один вратарь, который защищает ворота своей команды, и несколько полевых игроков, в хоккее с шайбой их 5. Виды хоккея- существует 3 основных вида хоккея: с шайбой, с мячом, на траве. Еще есть хоккей на роликах, мини-хоккей,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-хоккей ( представляемый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паралимпийских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играх)</a:t>
            </a:r>
            <a:endParaRPr lang="ru-RU" dirty="0" smtClean="0"/>
          </a:p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https://ds03.infourok.ru/uploads/ex/087c/00055fab-77d39208/310/img13.jpg</a:t>
            </a:r>
            <a:r>
              <a:rPr lang="ru-RU" dirty="0" smtClean="0"/>
              <a:t> </a:t>
            </a:r>
          </a:p>
          <a:p>
            <a:r>
              <a:rPr lang="en-US" dirty="0" smtClean="0"/>
              <a:t>https://infourok.ru/prezentaciya-hokkey-s-shayboylyubimaya-igra-1050914.html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111111"/>
                </a:solidFill>
                <a:latin typeface="Arial"/>
              </a:rPr>
              <a:t>https://mamamozhetvse.ru/stixi-pro-xokkej-dlya-detej-luchshie.html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yandex.ru/video/preview/?text=%D1%85%D0%BE%D0%BA%20%D0%B8%20%D0%BA%D0%B5%D0%B9%20%D0%B8%D0%B3%D1%80%D0%B0%D0%BB%D0%B8%20%D0%B2%20%D1%85%D0%BE%D0%BA%D0%BA%D0%B5%D0%B9&amp;path=wizard&amp;parent-reqid=1610278091635486-239805059818639845600274-production-app-host-sas-web-yp-112&amp;wiz_type=vital&amp;filmId=13819427873240889458</a:t>
            </a: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https://chudesenka.ru/3701-druzhno-vstretim-novyy-god.html</a:t>
            </a:r>
            <a:endParaRPr lang="ru-RU" dirty="0" smtClean="0"/>
          </a:p>
          <a:p>
            <a:r>
              <a:rPr lang="en-US" dirty="0" smtClean="0"/>
              <a:t>https://slova.textologia.ru/definit/dekabr/?q=657&amp;n=1505</a:t>
            </a:r>
            <a:endParaRPr lang="ru-RU" dirty="0" smtClean="0"/>
          </a:p>
          <a:p>
            <a:r>
              <a:rPr lang="en-US" dirty="0" smtClean="0"/>
              <a:t>http://900igr.net/up/datai/180010/0021-023-.jpg</a:t>
            </a:r>
            <a:endParaRPr lang="ru-RU" dirty="0" smtClean="0"/>
          </a:p>
          <a:p>
            <a:r>
              <a:rPr lang="en-US" dirty="0" smtClean="0"/>
              <a:t>https://zagadki-dlya-detej.ru/zagadki-pro-dekabr/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https://slova.textologia.ru/definit/soloma/?q=657&amp;n=2719</a:t>
            </a:r>
            <a:endParaRPr lang="ru-RU" dirty="0" smtClean="0"/>
          </a:p>
          <a:p>
            <a:r>
              <a:rPr lang="en-US" dirty="0" smtClean="0"/>
              <a:t>https://nsportal.ru/sites/default/files/2020/01/12/slovarnye_slova.jpg</a:t>
            </a:r>
            <a:endParaRPr lang="ru-RU" dirty="0" smtClean="0"/>
          </a:p>
          <a:p>
            <a:r>
              <a:rPr lang="en-US" dirty="0" smtClean="0"/>
              <a:t>https://wallbox.ru/wallpapers/main/201118/c965497976862cb1ac2c3c98e9eb7744.jpg</a:t>
            </a:r>
            <a:endParaRPr lang="ru-RU" dirty="0" smtClean="0"/>
          </a:p>
          <a:p>
            <a:r>
              <a:rPr lang="en-US" dirty="0" smtClean="0"/>
              <a:t>https://b4.3ddd.ru/media/cache/tuk_model_custom_filter_ru/model_images/0000/0000/2421/2421187.5cb8190779259.jpeg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en-US" dirty="0" smtClean="0"/>
              <a:t>c</a:t>
            </a:r>
            <a:r>
              <a:rPr lang="ru-RU" dirty="0" smtClean="0"/>
              <a:t>т</a:t>
            </a:r>
            <a:r>
              <a:rPr lang="en-US" dirty="0" smtClean="0"/>
              <a:t>o</a:t>
            </a:r>
            <a:r>
              <a:rPr lang="ru-RU" dirty="0" err="1" smtClean="0"/>
              <a:t>чник</a:t>
            </a:r>
            <a:r>
              <a:rPr lang="ru-RU" dirty="0" smtClean="0"/>
              <a:t>: </a:t>
            </a:r>
            <a:r>
              <a:rPr lang="en-US" dirty="0" smtClean="0"/>
              <a:t>https://slova.textologia.ru/definit/osina/?q=657&amp;n=3250</a:t>
            </a:r>
            <a:endParaRPr lang="ru-RU" dirty="0" smtClean="0"/>
          </a:p>
          <a:p>
            <a:r>
              <a:rPr lang="en-US" dirty="0" smtClean="0"/>
              <a:t>https://wordscloud.pythonanywhere.com/</a:t>
            </a:r>
            <a:endParaRPr lang="ru-RU" dirty="0" smtClean="0"/>
          </a:p>
          <a:p>
            <a:r>
              <a:rPr lang="en-US" dirty="0" smtClean="0"/>
              <a:t>https://i02.fotocdn.net/s122/1a9a7854968918f3/public_pin_m/2801140515.jpg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https://slova.textologia.ru/definit/kreml/?q=657&amp;n=3111</a:t>
            </a:r>
            <a:endParaRPr lang="ru-RU" dirty="0" smtClean="0"/>
          </a:p>
          <a:p>
            <a:r>
              <a:rPr lang="en-US" dirty="0" smtClean="0"/>
              <a:t>https://chto-takoe-lyubov.net/stixi-o-moskovskom-kremle/</a:t>
            </a:r>
            <a:endParaRPr lang="ru-RU" dirty="0" smtClean="0"/>
          </a:p>
          <a:p>
            <a:r>
              <a:rPr lang="en-US" dirty="0" smtClean="0"/>
              <a:t>https://platform.guideadvisor.ru/file/58/c6/58c69837d83a8.jpg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0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https://slova.textologia.ru/definit/potom/?q=657&amp;n=2391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9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https://slova.textologia.ru/definit/metro/?q=657&amp;n=1982</a:t>
            </a:r>
            <a:endParaRPr lang="ru-RU" dirty="0" smtClean="0"/>
          </a:p>
          <a:p>
            <a:r>
              <a:rPr lang="en-US" dirty="0" smtClean="0"/>
              <a:t>https://chto-takoe-lyubov.net/stikhi-o-metro-metropolitene/</a:t>
            </a:r>
            <a:endParaRPr lang="ru-RU" dirty="0" smtClean="0"/>
          </a:p>
          <a:p>
            <a:r>
              <a:rPr lang="en-US" dirty="0" smtClean="0"/>
              <a:t>https://www.labirint.ru/books/495964/</a:t>
            </a:r>
            <a:endParaRPr lang="ru-RU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6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https://slova.textologia.ru/definit/obed/?q=657&amp;n=2150</a:t>
            </a:r>
            <a:endParaRPr lang="ru-RU" dirty="0" smtClean="0"/>
          </a:p>
          <a:p>
            <a:r>
              <a:rPr lang="en-US" dirty="0" smtClean="0"/>
              <a:t>https://eda-kak-doma.ru/images/img/akademicheskaya.png</a:t>
            </a:r>
            <a:endParaRPr lang="ru-RU" dirty="0" smtClean="0"/>
          </a:p>
          <a:p>
            <a:r>
              <a:rPr lang="en-US" dirty="0" smtClean="0"/>
              <a:t>https://stihi-russkih-poetov.ru/tags/obed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C213-9BFB-49B5-A12A-5090A4FDD5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7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0" y="620688"/>
            <a:ext cx="10405031" cy="1470025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C00000"/>
                </a:solidFill>
                <a:latin typeface="Segoe Print" panose="020006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6" y="3790950"/>
            <a:ext cx="2857500" cy="2781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438" y="2760062"/>
            <a:ext cx="3024336" cy="3812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998" y="4909550"/>
            <a:ext cx="2265287" cy="1766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79" y="274639"/>
            <a:ext cx="275427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0" y="274639"/>
            <a:ext cx="8058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42" y="4869160"/>
            <a:ext cx="1440160" cy="1815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406901"/>
            <a:ext cx="104050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3516"/>
            <a:ext cx="1224062" cy="954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061" y="1600201"/>
            <a:ext cx="54065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2616" y="1600201"/>
            <a:ext cx="54065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7" y="1535113"/>
            <a:ext cx="54107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7" y="2174875"/>
            <a:ext cx="54107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54644"/>
            <a:ext cx="1800126" cy="1752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7993"/>
            <a:ext cx="1517526" cy="20845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08159" y="4767993"/>
            <a:ext cx="151765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050"/>
            <a:ext cx="4027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3051"/>
            <a:ext cx="68431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1" y="1435101"/>
            <a:ext cx="40272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600201"/>
            <a:ext cx="110170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56351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56351"/>
            <a:ext cx="387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56351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334" y="1079747"/>
            <a:ext cx="4680520" cy="4555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04" y="216170"/>
            <a:ext cx="4835252" cy="66418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8718" y="212725"/>
            <a:ext cx="4833937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0" y="-71400"/>
            <a:ext cx="1224121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720006" y="-71400"/>
            <a:ext cx="9666695" cy="6390258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/>
          <p:cNvSpPr/>
          <p:nvPr userDrawn="1"/>
        </p:nvSpPr>
        <p:spPr>
          <a:xfrm>
            <a:off x="0" y="-71400"/>
            <a:ext cx="12241213" cy="6929400"/>
          </a:xfrm>
          <a:prstGeom prst="frame">
            <a:avLst>
              <a:gd name="adj1" fmla="val 410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hadrova.anyutka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038" y="332657"/>
            <a:ext cx="10405031" cy="237626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/>
              <a:t>Дидактический материал к уроку</a:t>
            </a:r>
            <a:br>
              <a:rPr lang="ru-RU" sz="3600" dirty="0"/>
            </a:br>
            <a:r>
              <a:rPr lang="ru-RU" sz="3600" dirty="0"/>
              <a:t>Словарный </a:t>
            </a:r>
            <a:r>
              <a:rPr lang="ru-RU" sz="3600" dirty="0" smtClean="0"/>
              <a:t>диктант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3 </a:t>
            </a:r>
            <a:r>
              <a:rPr lang="ru-RU" sz="3600" dirty="0"/>
              <a:t>класс</a:t>
            </a:r>
            <a:br>
              <a:rPr lang="ru-RU" sz="3600" dirty="0"/>
            </a:br>
            <a:r>
              <a:rPr lang="ru-RU" sz="3600" dirty="0"/>
              <a:t>УМК </a:t>
            </a:r>
            <a:r>
              <a:rPr lang="ru-RU" sz="3600" dirty="0" smtClean="0"/>
              <a:t>«Школа России»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6750" y="3789040"/>
            <a:ext cx="4320480" cy="17526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Составитель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:Александрова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3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076">
            <a:off x="7968947" y="1499507"/>
            <a:ext cx="457240" cy="66452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7717055" y="334553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1061" y="501376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rgbClr val="002060"/>
                </a:solidFill>
              </a:rPr>
              <a:t>в</a:t>
            </a:r>
            <a:r>
              <a:rPr lang="ru-RU" sz="16600" b="1" dirty="0" smtClean="0">
                <a:solidFill>
                  <a:srgbClr val="FF0000"/>
                </a:solidFill>
              </a:rPr>
              <a:t>и</a:t>
            </a:r>
            <a:r>
              <a:rPr lang="ru-RU" sz="16600" b="1" dirty="0" smtClean="0">
                <a:solidFill>
                  <a:srgbClr val="002060"/>
                </a:solidFill>
              </a:rPr>
              <a:t>н</a:t>
            </a:r>
            <a:r>
              <a:rPr lang="ru-RU" sz="16600" b="1" dirty="0" smtClean="0">
                <a:solidFill>
                  <a:srgbClr val="FF0000"/>
                </a:solidFill>
              </a:rPr>
              <a:t>е</a:t>
            </a:r>
            <a:r>
              <a:rPr lang="ru-RU" sz="16600" b="1" dirty="0" smtClean="0">
                <a:solidFill>
                  <a:srgbClr val="002060"/>
                </a:solidFill>
              </a:rPr>
              <a:t>грет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32174" y="291410"/>
            <a:ext cx="8507792" cy="1865873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/>
              <a:t>в?н?гре</a:t>
            </a:r>
            <a:r>
              <a:rPr lang="ru-RU" sz="11500" b="1" dirty="0" smtClean="0"/>
              <a:t>(т/д)</a:t>
            </a:r>
            <a:endParaRPr lang="ru-RU" sz="11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974" y="2339339"/>
            <a:ext cx="68437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р</a:t>
            </a:r>
            <a:r>
              <a:rPr lang="en-US" sz="4800" b="1" dirty="0" smtClean="0">
                <a:solidFill>
                  <a:srgbClr val="002060"/>
                </a:solidFill>
              </a:rPr>
              <a:t>ac</a:t>
            </a:r>
            <a:r>
              <a:rPr lang="ru-RU" sz="4800" b="1" dirty="0" err="1">
                <a:solidFill>
                  <a:srgbClr val="002060"/>
                </a:solidFill>
              </a:rPr>
              <a:t>т</a:t>
            </a:r>
            <a:r>
              <a:rPr lang="ru-RU" sz="6600" b="1" dirty="0" err="1">
                <a:solidFill>
                  <a:srgbClr val="FF0000"/>
                </a:solidFill>
              </a:rPr>
              <a:t>и</a:t>
            </a:r>
            <a:r>
              <a:rPr lang="ru-RU" sz="4800" b="1" dirty="0" err="1">
                <a:solidFill>
                  <a:srgbClr val="002060"/>
                </a:solidFill>
              </a:rPr>
              <a:t>т</a:t>
            </a:r>
            <a:r>
              <a:rPr lang="en-US" sz="4800" b="1" dirty="0">
                <a:solidFill>
                  <a:srgbClr val="002060"/>
                </a:solidFill>
              </a:rPr>
              <a:t>e</a:t>
            </a:r>
            <a:r>
              <a:rPr lang="ru-RU" sz="4800" b="1" dirty="0" err="1" smtClean="0">
                <a:solidFill>
                  <a:srgbClr val="002060"/>
                </a:solidFill>
              </a:rPr>
              <a:t>льный</a:t>
            </a:r>
            <a:r>
              <a:rPr lang="ru-RU" sz="4800" b="1" dirty="0" smtClean="0">
                <a:solidFill>
                  <a:srgbClr val="002060"/>
                </a:solidFill>
              </a:rPr>
              <a:t> в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srgbClr val="002060"/>
                </a:solidFill>
              </a:rPr>
              <a:t>негрет </a:t>
            </a:r>
            <a:r>
              <a:rPr lang="ru-RU" sz="4800" b="1" dirty="0" err="1" smtClean="0">
                <a:solidFill>
                  <a:srgbClr val="002060"/>
                </a:solidFill>
              </a:rPr>
              <a:t>винегрет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c</a:t>
            </a:r>
            <a:r>
              <a:rPr lang="ru-RU" sz="4800" b="1" dirty="0">
                <a:solidFill>
                  <a:srgbClr val="002060"/>
                </a:solidFill>
              </a:rPr>
              <a:t>м</a:t>
            </a:r>
            <a:r>
              <a:rPr lang="en-US" sz="6600" b="1" dirty="0">
                <a:solidFill>
                  <a:srgbClr val="FF0000"/>
                </a:solidFill>
              </a:rPr>
              <a:t>e</a:t>
            </a:r>
            <a:r>
              <a:rPr lang="ru-RU" sz="4800" b="1" dirty="0">
                <a:solidFill>
                  <a:srgbClr val="002060"/>
                </a:solidFill>
              </a:rPr>
              <a:t>шив</a:t>
            </a:r>
            <a:r>
              <a:rPr lang="en-US" sz="4800" b="1" dirty="0" smtClean="0">
                <a:solidFill>
                  <a:srgbClr val="002060"/>
                </a:solidFill>
              </a:rPr>
              <a:t>a</a:t>
            </a:r>
            <a:r>
              <a:rPr lang="ru-RU" sz="4800" b="1" dirty="0" smtClean="0">
                <a:solidFill>
                  <a:srgbClr val="002060"/>
                </a:solidFill>
              </a:rPr>
              <a:t>ют делают по </a:t>
            </a:r>
            <a:r>
              <a:rPr lang="en-US" sz="4800" b="1" dirty="0" err="1" smtClean="0">
                <a:solidFill>
                  <a:srgbClr val="002060"/>
                </a:solidFill>
              </a:rPr>
              <a:t>pe</a:t>
            </a:r>
            <a:r>
              <a:rPr lang="ru-RU" sz="4800" b="1" dirty="0">
                <a:solidFill>
                  <a:srgbClr val="002060"/>
                </a:solidFill>
              </a:rPr>
              <a:t>ц</a:t>
            </a:r>
            <a:r>
              <a:rPr lang="en-US" sz="6000" b="1" dirty="0">
                <a:solidFill>
                  <a:srgbClr val="FF0000"/>
                </a:solidFill>
              </a:rPr>
              <a:t>e</a:t>
            </a:r>
            <a:r>
              <a:rPr lang="ru-RU" sz="4800" b="1" dirty="0" err="1" smtClean="0">
                <a:solidFill>
                  <a:srgbClr val="002060"/>
                </a:solidFill>
              </a:rPr>
              <a:t>пту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694" y="3429000"/>
            <a:ext cx="4286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789" y="1924582"/>
            <a:ext cx="8091433" cy="45514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544317" y="349494"/>
            <a:ext cx="343144" cy="433945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64049" y="344637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rgbClr val="002060"/>
                </a:solidFill>
              </a:rPr>
              <a:t>д</a:t>
            </a: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r>
              <a:rPr lang="ru-RU" sz="16600" b="1" dirty="0" smtClean="0">
                <a:solidFill>
                  <a:srgbClr val="002060"/>
                </a:solidFill>
              </a:rPr>
              <a:t>рога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00936" y="334553"/>
            <a:ext cx="8040076" cy="1510271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/>
              <a:t>д</a:t>
            </a:r>
            <a:r>
              <a:rPr lang="ru-RU" sz="11500" b="1" dirty="0" err="1" smtClean="0"/>
              <a:t>?рога</a:t>
            </a:r>
            <a:endParaRPr lang="ru-RU" sz="115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030" y="1844824"/>
            <a:ext cx="1943545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r>
              <a:rPr lang="ru-RU" sz="3200" b="1" dirty="0">
                <a:solidFill>
                  <a:srgbClr val="002060"/>
                </a:solidFill>
              </a:rPr>
              <a:t>в</a:t>
            </a:r>
            <a:r>
              <a:rPr lang="en-US" sz="3200" b="1" dirty="0" err="1">
                <a:solidFill>
                  <a:srgbClr val="002060"/>
                </a:solidFill>
              </a:rPr>
              <a:t>op</a:t>
            </a:r>
            <a:r>
              <a:rPr lang="en-US" sz="4400" b="1" dirty="0" err="1">
                <a:solidFill>
                  <a:srgbClr val="C00000"/>
                </a:solidFill>
              </a:rPr>
              <a:t>o</a:t>
            </a:r>
            <a:r>
              <a:rPr lang="ru-RU" sz="3200" b="1" dirty="0" smtClean="0">
                <a:solidFill>
                  <a:srgbClr val="002060"/>
                </a:solidFill>
              </a:rPr>
              <a:t>т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ш</a:t>
            </a:r>
            <a:r>
              <a:rPr lang="ru-RU" sz="3200" b="1" dirty="0" smtClean="0">
                <a:solidFill>
                  <a:srgbClr val="002060"/>
                </a:solidFill>
              </a:rPr>
              <a:t>ир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кая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вная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лгая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перех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д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светоф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р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366" y="1580862"/>
            <a:ext cx="51530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78808" y="1552756"/>
            <a:ext cx="1224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65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23420" y="3429000"/>
            <a:ext cx="556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03047" y="3428563"/>
            <a:ext cx="556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9350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81926" y="2132856"/>
            <a:ext cx="5022855" cy="43465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810494" y="334553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64049" y="606983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rgbClr val="002060"/>
                </a:solidFill>
              </a:rPr>
              <a:t>р</a:t>
            </a:r>
            <a:r>
              <a:rPr lang="ru-RU" sz="16600" b="1" dirty="0" smtClean="0">
                <a:solidFill>
                  <a:srgbClr val="C00000"/>
                </a:solidFill>
              </a:rPr>
              <a:t>а</a:t>
            </a:r>
            <a:r>
              <a:rPr lang="ru-RU" sz="16600" b="1" dirty="0" smtClean="0">
                <a:solidFill>
                  <a:srgbClr val="00B050"/>
                </a:solidFill>
              </a:rPr>
              <a:t>сс</a:t>
            </a:r>
            <a:r>
              <a:rPr lang="ru-RU" sz="16600" b="1" dirty="0" smtClean="0">
                <a:solidFill>
                  <a:srgbClr val="002060"/>
                </a:solidFill>
              </a:rPr>
              <a:t>т</a:t>
            </a:r>
            <a:r>
              <a:rPr lang="ru-RU" sz="16600" b="1" dirty="0" smtClean="0">
                <a:solidFill>
                  <a:srgbClr val="C00000"/>
                </a:solidFill>
              </a:rPr>
              <a:t>о</a:t>
            </a:r>
            <a:r>
              <a:rPr lang="ru-RU" sz="16600" b="1" dirty="0" smtClean="0">
                <a:solidFill>
                  <a:srgbClr val="002060"/>
                </a:solidFill>
              </a:rPr>
              <a:t>яние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6030" y="334553"/>
            <a:ext cx="9814119" cy="1798303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/>
              <a:t>р</a:t>
            </a:r>
            <a:r>
              <a:rPr lang="ru-RU" sz="11500" b="1" dirty="0" smtClean="0"/>
              <a:t>?(</a:t>
            </a:r>
            <a:r>
              <a:rPr lang="ru-RU" sz="11500" b="1" dirty="0" err="1" smtClean="0"/>
              <a:t>сс</a:t>
            </a:r>
            <a:r>
              <a:rPr lang="ru-RU" sz="11500" b="1" dirty="0" smtClean="0"/>
              <a:t>/с)</a:t>
            </a:r>
            <a:r>
              <a:rPr lang="ru-RU" sz="11500" b="1" dirty="0" err="1" smtClean="0"/>
              <a:t>т?яние</a:t>
            </a:r>
            <a:endParaRPr lang="ru-RU" sz="115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030" y="1844824"/>
            <a:ext cx="184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65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1548" y="2132856"/>
            <a:ext cx="80445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mtClean="0">
                <a:solidFill>
                  <a:srgbClr val="002060"/>
                </a:solidFill>
              </a:rPr>
              <a:t>тр</a:t>
            </a:r>
            <a:r>
              <a:rPr lang="ru-RU" sz="6600" b="1" smtClean="0">
                <a:solidFill>
                  <a:srgbClr val="C00000"/>
                </a:solidFill>
              </a:rPr>
              <a:t>а</a:t>
            </a:r>
            <a:r>
              <a:rPr lang="ru-RU" sz="4800" b="1" smtClean="0">
                <a:solidFill>
                  <a:srgbClr val="002060"/>
                </a:solidFill>
              </a:rPr>
              <a:t>сса</a:t>
            </a:r>
            <a:r>
              <a:rPr lang="ru-RU" sz="4000" b="1" smtClean="0">
                <a:solidFill>
                  <a:srgbClr val="002060"/>
                </a:solidFill>
              </a:rPr>
              <a:t>                     </a:t>
            </a:r>
            <a:r>
              <a:rPr lang="ru-RU" sz="4800" b="1" smtClean="0">
                <a:solidFill>
                  <a:srgbClr val="002060"/>
                </a:solidFill>
              </a:rPr>
              <a:t>дор</a:t>
            </a:r>
            <a:r>
              <a:rPr lang="ru-RU" sz="7200" b="1" smtClean="0">
                <a:solidFill>
                  <a:srgbClr val="C00000"/>
                </a:solidFill>
              </a:rPr>
              <a:t>о</a:t>
            </a:r>
            <a:r>
              <a:rPr lang="ru-RU" sz="4800" b="1" smtClean="0">
                <a:solidFill>
                  <a:srgbClr val="002060"/>
                </a:solidFill>
              </a:rPr>
              <a:t>га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700451">
            <a:off x="3286644" y="4970004"/>
            <a:ext cx="841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165037">
            <a:off x="4898217" y="5061996"/>
            <a:ext cx="8418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006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098" y="1412776"/>
            <a:ext cx="12627658" cy="42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74" y="1124744"/>
            <a:ext cx="11305183" cy="43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82" y="1196752"/>
            <a:ext cx="112760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90" y="1052736"/>
            <a:ext cx="11159095" cy="42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098" y="980728"/>
            <a:ext cx="1269907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90" y="1196752"/>
            <a:ext cx="11150629" cy="42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14" y="908720"/>
            <a:ext cx="11074829" cy="46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6504218" y="639797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6462" y="776685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chemeClr val="tx2"/>
                </a:solidFill>
              </a:rPr>
              <a:t>х</a:t>
            </a: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r>
              <a:rPr lang="ru-RU" sz="16600" b="1" dirty="0" smtClean="0">
                <a:solidFill>
                  <a:srgbClr val="00B050"/>
                </a:solidFill>
              </a:rPr>
              <a:t>кк</a:t>
            </a:r>
            <a:r>
              <a:rPr lang="ru-RU" sz="16600" b="1" dirty="0" smtClean="0">
                <a:solidFill>
                  <a:schemeClr val="tx2"/>
                </a:solidFill>
              </a:rPr>
              <a:t>ей</a:t>
            </a:r>
            <a:endParaRPr lang="ru-RU" sz="16600" b="1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16150" y="433876"/>
            <a:ext cx="8009036" cy="21777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/>
              <a:t>Х? (КК/К)ЕЙ</a:t>
            </a:r>
            <a:endParaRPr lang="ru-RU" sz="11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36230" y="2600037"/>
            <a:ext cx="61182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err="1" smtClean="0">
                <a:solidFill>
                  <a:srgbClr val="002060"/>
                </a:solidFill>
              </a:rPr>
              <a:t>сп</a:t>
            </a:r>
            <a:r>
              <a:rPr lang="ru-RU" sz="4800" b="1" dirty="0" err="1" smtClean="0">
                <a:solidFill>
                  <a:srgbClr val="FF0000"/>
                </a:solidFill>
              </a:rPr>
              <a:t>О</a:t>
            </a:r>
            <a:r>
              <a:rPr lang="ru-RU" sz="4800" b="1" dirty="0" err="1" smtClean="0">
                <a:solidFill>
                  <a:srgbClr val="002060"/>
                </a:solidFill>
              </a:rPr>
              <a:t>рт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298" y="4247509"/>
            <a:ext cx="5640196" cy="1692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/>
              </a:rPr>
              <a:t>Есть много разных видов 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сп</a:t>
            </a:r>
            <a:r>
              <a:rPr lang="ru-RU" sz="2400" b="1" dirty="0" err="1" smtClean="0">
                <a:solidFill>
                  <a:srgbClr val="C00000"/>
                </a:solidFill>
                <a:latin typeface="Arial"/>
              </a:rPr>
              <a:t>О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рта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Футб</a:t>
            </a:r>
            <a:r>
              <a:rPr lang="ru-RU" sz="2400" b="1" dirty="0" err="1" smtClean="0">
                <a:solidFill>
                  <a:srgbClr val="C00000"/>
                </a:solidFill>
                <a:latin typeface="Arial"/>
              </a:rPr>
              <a:t>О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л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дзюд</a:t>
            </a:r>
            <a:r>
              <a:rPr lang="ru-RU" sz="2400" b="1" dirty="0" err="1" smtClean="0">
                <a:solidFill>
                  <a:srgbClr val="C00000"/>
                </a:solidFill>
                <a:latin typeface="Arial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и 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баскетб</a:t>
            </a:r>
            <a:r>
              <a:rPr lang="ru-RU" sz="2400" b="1" dirty="0" err="1" smtClean="0">
                <a:solidFill>
                  <a:srgbClr val="C00000"/>
                </a:solidFill>
                <a:latin typeface="Arial"/>
              </a:rPr>
              <a:t>О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л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Arial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Но 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сердцу моему 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милей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Сп</a:t>
            </a:r>
            <a:r>
              <a:rPr lang="ru-RU" sz="2400" b="1" dirty="0" err="1" smtClean="0">
                <a:solidFill>
                  <a:srgbClr val="C00000"/>
                </a:solidFill>
                <a:latin typeface="Arial"/>
              </a:rPr>
              <a:t>О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рт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под названием 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Хоккей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8438" y="2633308"/>
            <a:ext cx="3297964" cy="16722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596" y="2633308"/>
            <a:ext cx="3115180" cy="17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32466" y="4312421"/>
            <a:ext cx="565614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Arial"/>
              </a:rPr>
              <a:t>Х</a:t>
            </a:r>
            <a:r>
              <a:rPr lang="ru-RU" sz="2800" b="1" i="1" dirty="0" smtClean="0">
                <a:solidFill>
                  <a:srgbClr val="00B050"/>
                </a:solidFill>
                <a:latin typeface="Arial"/>
              </a:rPr>
              <a:t>о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</a:rPr>
              <a:t>к</a:t>
            </a:r>
            <a:r>
              <a:rPr lang="ru-RU" sz="2800" b="1" i="1" dirty="0" smtClean="0">
                <a:solidFill>
                  <a:srgbClr val="002060"/>
                </a:solidFill>
                <a:latin typeface="Arial"/>
              </a:rPr>
              <a:t> и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</a:rPr>
              <a:t>К</a:t>
            </a:r>
            <a:r>
              <a:rPr lang="ru-RU" sz="2800" b="1" i="1" dirty="0" smtClean="0">
                <a:solidFill>
                  <a:srgbClr val="002060"/>
                </a:solidFill>
                <a:latin typeface="Arial"/>
              </a:rPr>
              <a:t>ей играют в хоккей.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2136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6" y="1052736"/>
            <a:ext cx="111833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114" y="908720"/>
            <a:ext cx="12943147" cy="41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8" y="1484784"/>
            <a:ext cx="1056421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848" y="1556792"/>
            <a:ext cx="12354672" cy="34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302" y="1844824"/>
            <a:ext cx="11786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кк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е  о 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 е  и  е  т  о  а 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сс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1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74" y="6926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prstClr val="black"/>
                </a:solidFill>
              </a:rPr>
              <a:t>Почта</a:t>
            </a:r>
            <a:r>
              <a:rPr lang="ru-RU" sz="2400" i="1" dirty="0" smtClean="0">
                <a:solidFill>
                  <a:prstClr val="black"/>
                </a:solidFill>
              </a:rPr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2"/>
              </a:rPr>
              <a:t>shadrova.anyutka@mail.ru</a:t>
            </a:r>
            <a:r>
              <a:rPr lang="ru-RU" sz="2400" dirty="0" smtClean="0"/>
              <a:t> </a:t>
            </a:r>
          </a:p>
          <a:p>
            <a:pPr lvl="0"/>
            <a:endParaRPr lang="ru-RU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177" y="2218022"/>
            <a:ext cx="4536504" cy="329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184277" y="396729"/>
            <a:ext cx="349257" cy="501202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88791" y="502838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chemeClr val="tx2"/>
                </a:solidFill>
              </a:rPr>
              <a:t>д</a:t>
            </a:r>
            <a:r>
              <a:rPr lang="ru-RU" sz="16600" b="1" dirty="0" smtClean="0">
                <a:solidFill>
                  <a:srgbClr val="C00000"/>
                </a:solidFill>
              </a:rPr>
              <a:t>е</a:t>
            </a:r>
            <a:r>
              <a:rPr lang="ru-RU" sz="16600" b="1" dirty="0" smtClean="0">
                <a:solidFill>
                  <a:schemeClr val="tx2"/>
                </a:solidFill>
              </a:rPr>
              <a:t>кабрь</a:t>
            </a:r>
            <a:endParaRPr lang="ru-RU" sz="16600" b="1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11894" y="396729"/>
            <a:ext cx="7144766" cy="1821293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/>
              <a:t>д</a:t>
            </a:r>
            <a:r>
              <a:rPr lang="ru-RU" sz="11500" b="1" dirty="0" smtClean="0"/>
              <a:t> ? </a:t>
            </a:r>
            <a:r>
              <a:rPr lang="ru-RU" sz="11500" b="1" dirty="0" err="1" smtClean="0"/>
              <a:t>кабрь</a:t>
            </a:r>
            <a:r>
              <a:rPr lang="ru-RU" sz="11500" b="1" dirty="0" smtClean="0"/>
              <a:t> </a:t>
            </a:r>
            <a:endParaRPr lang="ru-RU" sz="11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5309" y="396729"/>
            <a:ext cx="61182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м</a:t>
            </a:r>
            <a:r>
              <a:rPr lang="en-US" sz="6000" b="1" dirty="0" err="1">
                <a:solidFill>
                  <a:srgbClr val="C00000"/>
                </a:solidFill>
              </a:rPr>
              <a:t>e</a:t>
            </a:r>
            <a:r>
              <a:rPr lang="en-US" sz="4800" b="1" dirty="0" err="1">
                <a:solidFill>
                  <a:srgbClr val="002060"/>
                </a:solidFill>
              </a:rPr>
              <a:t>c</a:t>
            </a:r>
            <a:r>
              <a:rPr lang="ru-RU" sz="4800" b="1" dirty="0" err="1">
                <a:solidFill>
                  <a:srgbClr val="002060"/>
                </a:solidFill>
              </a:rPr>
              <a:t>яц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c</a:t>
            </a:r>
            <a:r>
              <a:rPr lang="ru-RU" sz="4800" b="1" dirty="0">
                <a:solidFill>
                  <a:srgbClr val="002060"/>
                </a:solidFill>
              </a:rPr>
              <a:t>н</a:t>
            </a:r>
            <a:r>
              <a:rPr lang="en-US" sz="6000" b="1" dirty="0">
                <a:solidFill>
                  <a:srgbClr val="C00000"/>
                </a:solidFill>
              </a:rPr>
              <a:t>e</a:t>
            </a:r>
            <a:r>
              <a:rPr lang="ru-RU" sz="4800" b="1" dirty="0" smtClean="0">
                <a:solidFill>
                  <a:srgbClr val="002060"/>
                </a:solidFill>
              </a:rPr>
              <a:t>г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28718" y="5425474"/>
            <a:ext cx="4737956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/>
              </a:rPr>
              <a:t>Нынче </a:t>
            </a:r>
            <a:r>
              <a:rPr lang="ru-RU" sz="2800" b="1" dirty="0">
                <a:solidFill>
                  <a:srgbClr val="002060"/>
                </a:solidFill>
                <a:latin typeface="Arial"/>
              </a:rPr>
              <a:t>Д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е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душка Мороз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/>
              </a:rPr>
              <a:t>Е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ль из л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е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са к нам прив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ё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з.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7977" y="2335721"/>
            <a:ext cx="61182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Году </a:t>
            </a:r>
            <a:r>
              <a:rPr lang="ru-RU" sz="3200" b="1" dirty="0" smtClean="0">
                <a:solidFill>
                  <a:srgbClr val="002060"/>
                </a:solidFill>
              </a:rPr>
              <a:t>м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>
                <a:solidFill>
                  <a:srgbClr val="002060"/>
                </a:solidFill>
              </a:rPr>
              <a:t>сяц </a:t>
            </a:r>
            <a:r>
              <a:rPr lang="ru-RU" sz="3200" b="1" dirty="0">
                <a:solidFill>
                  <a:srgbClr val="002060"/>
                </a:solidFill>
              </a:rPr>
              <a:t>тот вен</a:t>
            </a:r>
            <a:r>
              <a:rPr lang="ru-RU" sz="4000" b="1" dirty="0">
                <a:solidFill>
                  <a:srgbClr val="C00000"/>
                </a:solidFill>
              </a:rPr>
              <a:t>е</a:t>
            </a:r>
            <a:r>
              <a:rPr lang="ru-RU" sz="3200" b="1" dirty="0">
                <a:solidFill>
                  <a:srgbClr val="002060"/>
                </a:solidFill>
              </a:rPr>
              <a:t>ц,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Но зиме он — не кон</a:t>
            </a:r>
            <a:r>
              <a:rPr lang="ru-RU" sz="4000" b="1" dirty="0">
                <a:solidFill>
                  <a:srgbClr val="C00000"/>
                </a:solidFill>
              </a:rPr>
              <a:t>е</a:t>
            </a:r>
            <a:r>
              <a:rPr lang="ru-RU" sz="3200" b="1" dirty="0">
                <a:solidFill>
                  <a:srgbClr val="002060"/>
                </a:solidFill>
              </a:rPr>
              <a:t>ц,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С ним зима берёт начало,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Стелет сн</a:t>
            </a:r>
            <a:r>
              <a:rPr lang="ru-RU" sz="4000" b="1" dirty="0">
                <a:solidFill>
                  <a:srgbClr val="C00000"/>
                </a:solidFill>
              </a:rPr>
              <a:t>е</a:t>
            </a:r>
            <a:r>
              <a:rPr lang="ru-RU" sz="3200" b="1" dirty="0">
                <a:solidFill>
                  <a:srgbClr val="002060"/>
                </a:solidFill>
              </a:rPr>
              <a:t>га покрывало.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Все мы ждём его уход,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Чтобы встр</a:t>
            </a:r>
            <a:r>
              <a:rPr lang="ru-RU" sz="4000" b="1" dirty="0">
                <a:solidFill>
                  <a:srgbClr val="C00000"/>
                </a:solidFill>
              </a:rPr>
              <a:t>е</a:t>
            </a:r>
            <a:r>
              <a:rPr lang="ru-RU" sz="3200" b="1" dirty="0">
                <a:solidFill>
                  <a:srgbClr val="002060"/>
                </a:solidFill>
              </a:rPr>
              <a:t>тить Новый год.</a:t>
            </a:r>
          </a:p>
        </p:txBody>
      </p:sp>
    </p:spTree>
    <p:extLst>
      <p:ext uri="{BB962C8B-B14F-4D97-AF65-F5344CB8AC3E}">
        <p14:creationId xmlns:p14="http://schemas.microsoft.com/office/powerpoint/2010/main" val="26489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269" y="4357522"/>
            <a:ext cx="2500557" cy="2187988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958525" y="604743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6462" y="776685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chemeClr val="tx2"/>
                </a:solidFill>
              </a:rPr>
              <a:t>с</a:t>
            </a: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r>
              <a:rPr lang="ru-RU" sz="16600" b="1" dirty="0" smtClean="0">
                <a:solidFill>
                  <a:schemeClr val="tx2"/>
                </a:solidFill>
              </a:rPr>
              <a:t>лома</a:t>
            </a:r>
            <a:endParaRPr lang="ru-RU" sz="16600" b="1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24980" y="422309"/>
            <a:ext cx="8009036" cy="21777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/>
              <a:t>с</a:t>
            </a:r>
            <a:r>
              <a:rPr lang="ru-RU" sz="11500" b="1" dirty="0" err="1" smtClean="0"/>
              <a:t>?лома</a:t>
            </a:r>
            <a:endParaRPr lang="ru-RU" sz="11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9436" y="2553827"/>
            <a:ext cx="6118225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п</a:t>
            </a:r>
            <a:r>
              <a:rPr lang="en-US" sz="6000" b="1" dirty="0">
                <a:solidFill>
                  <a:srgbClr val="FF0000"/>
                </a:solidFill>
              </a:rPr>
              <a:t>o</a:t>
            </a:r>
            <a:r>
              <a:rPr lang="ru-RU" sz="4800" b="1" dirty="0">
                <a:solidFill>
                  <a:srgbClr val="002060"/>
                </a:solidFill>
              </a:rPr>
              <a:t>л</a:t>
            </a:r>
            <a:r>
              <a:rPr lang="en-US" sz="4800" b="1" dirty="0">
                <a:solidFill>
                  <a:srgbClr val="002060"/>
                </a:solidFill>
              </a:rPr>
              <a:t>e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c</a:t>
            </a:r>
            <a:r>
              <a:rPr lang="ru-RU" sz="4800" b="1" dirty="0">
                <a:solidFill>
                  <a:srgbClr val="002060"/>
                </a:solidFill>
              </a:rPr>
              <a:t>т</a:t>
            </a:r>
            <a:r>
              <a:rPr lang="en-US" sz="6000" b="1" dirty="0">
                <a:solidFill>
                  <a:srgbClr val="FF0000"/>
                </a:solidFill>
              </a:rPr>
              <a:t>o</a:t>
            </a:r>
            <a:r>
              <a:rPr lang="ru-RU" sz="4800" b="1" dirty="0">
                <a:solidFill>
                  <a:srgbClr val="002060"/>
                </a:solidFill>
              </a:rPr>
              <a:t>г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к</a:t>
            </a:r>
            <a:r>
              <a:rPr lang="en-US" sz="6600" b="1" dirty="0">
                <a:solidFill>
                  <a:srgbClr val="FF0000"/>
                </a:solidFill>
              </a:rPr>
              <a:t>o</a:t>
            </a:r>
            <a:r>
              <a:rPr lang="ru-RU" sz="4800" b="1" dirty="0">
                <a:solidFill>
                  <a:srgbClr val="002060"/>
                </a:solidFill>
              </a:rPr>
              <a:t>л</a:t>
            </a:r>
            <a:r>
              <a:rPr lang="en-US" sz="4800" b="1" dirty="0" err="1" smtClean="0">
                <a:solidFill>
                  <a:srgbClr val="002060"/>
                </a:solidFill>
              </a:rPr>
              <a:t>oc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55914" y="3015893"/>
            <a:ext cx="4412607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/>
              </a:rPr>
              <a:t>По с</a:t>
            </a:r>
            <a:r>
              <a:rPr lang="ru-RU" sz="3200" b="1" dirty="0">
                <a:solidFill>
                  <a:srgbClr val="00B050"/>
                </a:solidFill>
                <a:latin typeface="Arial"/>
              </a:rPr>
              <a:t>о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л</a:t>
            </a:r>
            <a:r>
              <a:rPr lang="ru-RU" sz="3600" b="1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минке сн</a:t>
            </a:r>
            <a:r>
              <a:rPr lang="ru-RU" sz="3600" b="1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по </a:t>
            </a:r>
            <a:r>
              <a:rPr lang="ru-RU" sz="2400" b="1" dirty="0" err="1">
                <a:solidFill>
                  <a:srgbClr val="002060"/>
                </a:solidFill>
                <a:latin typeface="Arial"/>
              </a:rPr>
              <a:t>снопишку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 — </a:t>
            </a:r>
            <a:r>
              <a:rPr lang="ru-RU" sz="2400" b="1" dirty="0" err="1">
                <a:solidFill>
                  <a:srgbClr val="002060"/>
                </a:solidFill>
                <a:latin typeface="Arial"/>
              </a:rPr>
              <a:t>копнишка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из к</a:t>
            </a:r>
            <a:r>
              <a:rPr lang="ru-RU" sz="3600" b="1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пен — ст</a:t>
            </a:r>
            <a:r>
              <a:rPr lang="ru-RU" sz="3600" b="1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5914" y="4851296"/>
            <a:ext cx="4412607" cy="1314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147" y="2954413"/>
            <a:ext cx="2755127" cy="20663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710" y="322053"/>
            <a:ext cx="1463824" cy="25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5518395" y="668676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6462" y="776685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r>
              <a:rPr lang="ru-RU" sz="16600" b="1" dirty="0" smtClean="0">
                <a:solidFill>
                  <a:schemeClr val="tx2"/>
                </a:solidFill>
              </a:rPr>
              <a:t>сина</a:t>
            </a:r>
            <a:endParaRPr lang="ru-RU" sz="16600" b="1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58055" y="435361"/>
            <a:ext cx="6840760" cy="1841511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/>
              <a:t>?</a:t>
            </a:r>
            <a:r>
              <a:rPr lang="ru-RU" sz="11500" b="1" dirty="0" err="1" smtClean="0"/>
              <a:t>сина</a:t>
            </a:r>
            <a:endParaRPr lang="ru-RU" sz="115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5950" y="2415654"/>
            <a:ext cx="49295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</a:rPr>
              <a:t>Из-за сильно колеблющихся листьев осина получила и научное название - т</a:t>
            </a:r>
            <a:r>
              <a:rPr lang="ru-RU" sz="54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7030A0"/>
                </a:solidFill>
              </a:rPr>
              <a:t>поль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3600" b="1" dirty="0" smtClean="0">
                <a:solidFill>
                  <a:srgbClr val="7030A0"/>
                </a:solidFill>
              </a:rPr>
              <a:t>др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7030A0"/>
                </a:solidFill>
              </a:rPr>
              <a:t>жащий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702" y="2420794"/>
            <a:ext cx="4941314" cy="41564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7F8F4"/>
              </a:clrFrom>
              <a:clrTo>
                <a:srgbClr val="F7F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9920" y="4138445"/>
            <a:ext cx="2734782" cy="24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3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5198937" y="559794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6462" y="776685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rgbClr val="C00000"/>
                </a:solidFill>
              </a:rPr>
              <a:t>К</a:t>
            </a:r>
            <a:r>
              <a:rPr lang="ru-RU" sz="16600" b="1" dirty="0" smtClean="0">
                <a:solidFill>
                  <a:srgbClr val="002060"/>
                </a:solidFill>
              </a:rPr>
              <a:t>ремль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75279" y="482398"/>
            <a:ext cx="8009036" cy="21777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/>
              <a:t>(К/к)</a:t>
            </a:r>
            <a:r>
              <a:rPr lang="ru-RU" sz="11500" b="1" dirty="0" err="1" smtClean="0"/>
              <a:t>ремль</a:t>
            </a:r>
            <a:endParaRPr lang="ru-RU" sz="11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9436" y="2553827"/>
            <a:ext cx="61182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4062" y="5393291"/>
            <a:ext cx="1108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7030A0"/>
                </a:solidFill>
              </a:rPr>
              <a:t>Moc</a:t>
            </a:r>
            <a:r>
              <a:rPr lang="ru-RU" sz="3600" b="1" dirty="0">
                <a:solidFill>
                  <a:srgbClr val="7030A0"/>
                </a:solidFill>
              </a:rPr>
              <a:t>к</a:t>
            </a:r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ru-RU" sz="3600" b="1" dirty="0">
                <a:solidFill>
                  <a:srgbClr val="7030A0"/>
                </a:solidFill>
              </a:rPr>
              <a:t>в</a:t>
            </a:r>
            <a:r>
              <a:rPr lang="en-US" sz="3600" b="1" dirty="0">
                <a:solidFill>
                  <a:srgbClr val="7030A0"/>
                </a:solidFill>
              </a:rPr>
              <a:t>c</a:t>
            </a:r>
            <a:r>
              <a:rPr lang="ru-RU" sz="3600" b="1" dirty="0">
                <a:solidFill>
                  <a:srgbClr val="7030A0"/>
                </a:solidFill>
              </a:rPr>
              <a:t>кий </a:t>
            </a:r>
            <a:r>
              <a:rPr lang="en-US" sz="3600" b="1" dirty="0" err="1">
                <a:solidFill>
                  <a:srgbClr val="C00000"/>
                </a:solidFill>
              </a:rPr>
              <a:t>K</a:t>
            </a:r>
            <a:r>
              <a:rPr lang="en-US" sz="3600" b="1" dirty="0" err="1">
                <a:solidFill>
                  <a:srgbClr val="7030A0"/>
                </a:solidFill>
              </a:rPr>
              <a:t>pe</a:t>
            </a:r>
            <a:r>
              <a:rPr lang="ru-RU" sz="3600" b="1" dirty="0" err="1">
                <a:solidFill>
                  <a:srgbClr val="7030A0"/>
                </a:solidFill>
              </a:rPr>
              <a:t>мль</a:t>
            </a:r>
            <a:r>
              <a:rPr lang="ru-RU" sz="3600" b="1" dirty="0">
                <a:solidFill>
                  <a:srgbClr val="7030A0"/>
                </a:solidFill>
              </a:rPr>
              <a:t> и </a:t>
            </a:r>
            <a:r>
              <a:rPr lang="en-US" sz="3600" b="1" dirty="0" err="1">
                <a:solidFill>
                  <a:srgbClr val="C00000"/>
                </a:solidFill>
              </a:rPr>
              <a:t>K</a:t>
            </a:r>
            <a:r>
              <a:rPr lang="en-US" sz="3600" b="1" dirty="0" err="1">
                <a:solidFill>
                  <a:srgbClr val="7030A0"/>
                </a:solidFill>
              </a:rPr>
              <a:t>pac</a:t>
            </a:r>
            <a:r>
              <a:rPr lang="ru-RU" sz="3600" b="1" dirty="0">
                <a:solidFill>
                  <a:srgbClr val="7030A0"/>
                </a:solidFill>
              </a:rPr>
              <a:t>н</a:t>
            </a:r>
            <a:r>
              <a:rPr lang="en-US" sz="3600" b="1" dirty="0">
                <a:solidFill>
                  <a:srgbClr val="7030A0"/>
                </a:solidFill>
              </a:rPr>
              <a:t>a</a:t>
            </a:r>
            <a:r>
              <a:rPr lang="ru-RU" sz="3600" b="1" dirty="0">
                <a:solidFill>
                  <a:srgbClr val="7030A0"/>
                </a:solidFill>
              </a:rPr>
              <a:t>я </a:t>
            </a:r>
            <a:r>
              <a:rPr lang="ru-RU" sz="3600" b="1" dirty="0" err="1">
                <a:solidFill>
                  <a:srgbClr val="7030A0"/>
                </a:solidFill>
              </a:rPr>
              <a:t>пл</a:t>
            </a:r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ru-RU" sz="3600" b="1" dirty="0">
                <a:solidFill>
                  <a:srgbClr val="7030A0"/>
                </a:solidFill>
              </a:rPr>
              <a:t>щ</a:t>
            </a:r>
            <a:r>
              <a:rPr lang="en-US" sz="3600" b="1" dirty="0">
                <a:solidFill>
                  <a:srgbClr val="7030A0"/>
                </a:solidFill>
              </a:rPr>
              <a:t>a</a:t>
            </a:r>
            <a:r>
              <a:rPr lang="ru-RU" sz="3600" b="1" dirty="0" err="1">
                <a:solidFill>
                  <a:srgbClr val="7030A0"/>
                </a:solidFill>
              </a:rPr>
              <a:t>дь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c</a:t>
            </a:r>
            <a:r>
              <a:rPr lang="ru-RU" sz="3600" b="1" dirty="0">
                <a:solidFill>
                  <a:srgbClr val="7030A0"/>
                </a:solidFill>
              </a:rPr>
              <a:t>вяз</a:t>
            </a:r>
            <a:r>
              <a:rPr lang="en-US" sz="3600" b="1" dirty="0">
                <a:solidFill>
                  <a:srgbClr val="7030A0"/>
                </a:solidFill>
              </a:rPr>
              <a:t>a</a:t>
            </a:r>
            <a:r>
              <a:rPr lang="ru-RU" sz="3600" b="1" dirty="0" err="1">
                <a:solidFill>
                  <a:srgbClr val="7030A0"/>
                </a:solidFill>
              </a:rPr>
              <a:t>ны</a:t>
            </a:r>
            <a:r>
              <a:rPr lang="ru-RU" sz="3600" b="1" dirty="0">
                <a:solidFill>
                  <a:srgbClr val="7030A0"/>
                </a:solidFill>
              </a:rPr>
              <a:t> в</a:t>
            </a:r>
            <a:r>
              <a:rPr lang="en-US" sz="3600" b="1" dirty="0" err="1">
                <a:solidFill>
                  <a:srgbClr val="7030A0"/>
                </a:solidFill>
              </a:rPr>
              <a:t>oe</a:t>
            </a:r>
            <a:r>
              <a:rPr lang="ru-RU" sz="3600" b="1" dirty="0">
                <a:solidFill>
                  <a:srgbClr val="7030A0"/>
                </a:solidFill>
              </a:rPr>
              <a:t>дин</a:t>
            </a:r>
            <a:r>
              <a:rPr lang="en-US" sz="3600" b="1" dirty="0">
                <a:solidFill>
                  <a:srgbClr val="7030A0"/>
                </a:solidFill>
              </a:rPr>
              <a:t>o </a:t>
            </a:r>
            <a:r>
              <a:rPr lang="ru-RU" sz="3600" b="1" dirty="0">
                <a:solidFill>
                  <a:srgbClr val="7030A0"/>
                </a:solidFill>
              </a:rPr>
              <a:t>и д</a:t>
            </a:r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ru-RU" sz="3600" b="1" dirty="0">
                <a:solidFill>
                  <a:srgbClr val="7030A0"/>
                </a:solidFill>
              </a:rPr>
              <a:t>п</a:t>
            </a:r>
            <a:r>
              <a:rPr lang="en-US" sz="3600" b="1" dirty="0">
                <a:solidFill>
                  <a:srgbClr val="7030A0"/>
                </a:solidFill>
              </a:rPr>
              <a:t>o</a:t>
            </a:r>
            <a:r>
              <a:rPr lang="ru-RU" sz="3600" b="1" dirty="0" err="1">
                <a:solidFill>
                  <a:srgbClr val="7030A0"/>
                </a:solidFill>
              </a:rPr>
              <a:t>лняют</a:t>
            </a:r>
            <a:r>
              <a:rPr lang="ru-RU" sz="3600" b="1" dirty="0">
                <a:solidFill>
                  <a:srgbClr val="7030A0"/>
                </a:solidFill>
              </a:rPr>
              <a:t> д</a:t>
            </a:r>
            <a:r>
              <a:rPr lang="en-US" sz="3600" b="1" dirty="0" err="1">
                <a:solidFill>
                  <a:srgbClr val="7030A0"/>
                </a:solidFill>
              </a:rPr>
              <a:t>py</a:t>
            </a:r>
            <a:r>
              <a:rPr lang="ru-RU" sz="3600" b="1" dirty="0">
                <a:solidFill>
                  <a:srgbClr val="7030A0"/>
                </a:solidFill>
              </a:rPr>
              <a:t>г д</a:t>
            </a:r>
            <a:r>
              <a:rPr lang="en-US" sz="3600" b="1" dirty="0" err="1">
                <a:solidFill>
                  <a:srgbClr val="7030A0"/>
                </a:solidFill>
              </a:rPr>
              <a:t>py</a:t>
            </a:r>
            <a:r>
              <a:rPr lang="ru-RU" sz="3600" b="1" dirty="0">
                <a:solidFill>
                  <a:srgbClr val="7030A0"/>
                </a:solidFill>
              </a:rPr>
              <a:t>г</a:t>
            </a:r>
            <a:r>
              <a:rPr lang="en-US" sz="3600" b="1" dirty="0">
                <a:solidFill>
                  <a:srgbClr val="7030A0"/>
                </a:solidFill>
              </a:rPr>
              <a:t>a.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62" y="2811680"/>
            <a:ext cx="6118225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Кто видел </a:t>
            </a:r>
            <a:r>
              <a:rPr lang="ru-RU" sz="2400" b="1" dirty="0">
                <a:solidFill>
                  <a:srgbClr val="C00000"/>
                </a:solidFill>
              </a:rPr>
              <a:t>К</a:t>
            </a:r>
            <a:r>
              <a:rPr lang="ru-RU" sz="2400" b="1" dirty="0">
                <a:solidFill>
                  <a:srgbClr val="002060"/>
                </a:solidFill>
              </a:rPr>
              <a:t>ремль в час утра золотой,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Когда лежит над городом туман,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Когда меж храмов с гордой простотой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Как царь белеет башня-</a:t>
            </a:r>
            <a:r>
              <a:rPr lang="ru-RU" sz="4400" b="1" dirty="0">
                <a:solidFill>
                  <a:srgbClr val="C00000"/>
                </a:solidFill>
              </a:rPr>
              <a:t>великан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Михаил Лермонтов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686" y="2747007"/>
            <a:ext cx="4855468" cy="27334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482877">
            <a:off x="8873574" y="3999769"/>
            <a:ext cx="27347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ремль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58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6167676" y="543965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6461" y="732136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rgbClr val="002060"/>
                </a:solidFill>
              </a:rPr>
              <a:t>п</a:t>
            </a: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r>
              <a:rPr lang="ru-RU" sz="16600" b="1" dirty="0" smtClean="0">
                <a:solidFill>
                  <a:srgbClr val="002060"/>
                </a:solidFill>
              </a:rPr>
              <a:t>том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56110" y="404664"/>
            <a:ext cx="8009036" cy="217772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/>
              <a:t>п</a:t>
            </a:r>
            <a:r>
              <a:rPr lang="ru-RU" sz="11500" b="1" dirty="0" err="1" smtClean="0"/>
              <a:t>?том</a:t>
            </a:r>
            <a:endParaRPr lang="ru-RU" sz="11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3316" y="2896796"/>
            <a:ext cx="6843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п</a:t>
            </a:r>
            <a:r>
              <a:rPr lang="en-US" sz="7200" b="1" dirty="0">
                <a:solidFill>
                  <a:srgbClr val="FF0000"/>
                </a:solidFill>
              </a:rPr>
              <a:t>o</a:t>
            </a:r>
            <a:r>
              <a:rPr lang="ru-RU" sz="4800" b="1" dirty="0" err="1">
                <a:solidFill>
                  <a:srgbClr val="002060"/>
                </a:solidFill>
              </a:rPr>
              <a:t>зж</a:t>
            </a:r>
            <a:r>
              <a:rPr lang="en-US" sz="4800" b="1" dirty="0">
                <a:solidFill>
                  <a:srgbClr val="002060"/>
                </a:solidFill>
              </a:rPr>
              <a:t>e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п</a:t>
            </a:r>
            <a:r>
              <a:rPr lang="en-US" sz="7200" b="1" dirty="0" err="1">
                <a:solidFill>
                  <a:srgbClr val="FF0000"/>
                </a:solidFill>
              </a:rPr>
              <a:t>o</a:t>
            </a:r>
            <a:r>
              <a:rPr lang="en-US" sz="4800" b="1" dirty="0" err="1">
                <a:solidFill>
                  <a:srgbClr val="002060"/>
                </a:solidFill>
              </a:rPr>
              <a:t>c</a:t>
            </a:r>
            <a:r>
              <a:rPr lang="ru-RU" sz="4800" b="1" dirty="0">
                <a:solidFill>
                  <a:srgbClr val="002060"/>
                </a:solidFill>
              </a:rPr>
              <a:t>л</a:t>
            </a:r>
            <a:r>
              <a:rPr lang="en-US" sz="4800" b="1" dirty="0" smtClean="0">
                <a:solidFill>
                  <a:srgbClr val="002060"/>
                </a:solidFill>
              </a:rPr>
              <a:t>e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65076" y="2793712"/>
            <a:ext cx="5400600" cy="3631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002060"/>
                </a:solidFill>
              </a:rPr>
              <a:t>Чт</a:t>
            </a:r>
            <a:r>
              <a:rPr lang="en-US" sz="4400" b="1" dirty="0">
                <a:solidFill>
                  <a:srgbClr val="002060"/>
                </a:solidFill>
              </a:rPr>
              <a:t>o </a:t>
            </a:r>
            <a:r>
              <a:rPr lang="ru-RU" sz="4400" b="1" dirty="0">
                <a:solidFill>
                  <a:srgbClr val="002060"/>
                </a:solidFill>
              </a:rPr>
              <a:t>я </a:t>
            </a:r>
            <a:r>
              <a:rPr lang="en-US" sz="4400" b="1" dirty="0">
                <a:solidFill>
                  <a:srgbClr val="002060"/>
                </a:solidFill>
              </a:rPr>
              <a:t>c</a:t>
            </a:r>
            <a:r>
              <a:rPr lang="ru-RU" sz="4400" b="1" dirty="0">
                <a:solidFill>
                  <a:srgbClr val="002060"/>
                </a:solidFill>
              </a:rPr>
              <a:t>т</a:t>
            </a:r>
            <a:r>
              <a:rPr lang="en-US" sz="4400" b="1" dirty="0">
                <a:solidFill>
                  <a:srgbClr val="002060"/>
                </a:solidFill>
              </a:rPr>
              <a:t>pa</a:t>
            </a:r>
            <a:r>
              <a:rPr lang="ru-RU" sz="4400" b="1" dirty="0">
                <a:solidFill>
                  <a:srgbClr val="002060"/>
                </a:solidFill>
              </a:rPr>
              <a:t>д</a:t>
            </a:r>
            <a:r>
              <a:rPr lang="en-US" sz="4400" b="1" dirty="0">
                <a:solidFill>
                  <a:srgbClr val="002060"/>
                </a:solidFill>
              </a:rPr>
              <a:t>a</a:t>
            </a:r>
            <a:r>
              <a:rPr lang="ru-RU" sz="4400" b="1" dirty="0">
                <a:solidFill>
                  <a:srgbClr val="002060"/>
                </a:solidFill>
              </a:rPr>
              <a:t>ю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Ha</a:t>
            </a:r>
            <a:r>
              <a:rPr lang="ru-RU" sz="4400" b="1" dirty="0">
                <a:solidFill>
                  <a:srgbClr val="002060"/>
                </a:solidFill>
              </a:rPr>
              <a:t>д </a:t>
            </a:r>
            <a:r>
              <a:rPr lang="ru-RU" sz="4400" b="1" dirty="0" err="1">
                <a:solidFill>
                  <a:srgbClr val="002060"/>
                </a:solidFill>
              </a:rPr>
              <a:t>чи</a:t>
            </a:r>
            <a:r>
              <a:rPr lang="en-US" sz="4400" b="1" dirty="0">
                <a:solidFill>
                  <a:srgbClr val="002060"/>
                </a:solidFill>
              </a:rPr>
              <a:t>c</a:t>
            </a:r>
            <a:r>
              <a:rPr lang="ru-RU" sz="4400" b="1" dirty="0" err="1">
                <a:solidFill>
                  <a:srgbClr val="002060"/>
                </a:solidFill>
              </a:rPr>
              <a:t>тым</a:t>
            </a:r>
            <a:r>
              <a:rPr lang="ru-RU" sz="4400" b="1" dirty="0">
                <a:solidFill>
                  <a:srgbClr val="002060"/>
                </a:solidFill>
              </a:rPr>
              <a:t> ли</a:t>
            </a:r>
            <a:r>
              <a:rPr lang="en-US" sz="4400" b="1" dirty="0">
                <a:solidFill>
                  <a:srgbClr val="002060"/>
                </a:solidFill>
              </a:rPr>
              <a:t>c</a:t>
            </a:r>
            <a:r>
              <a:rPr lang="ru-RU" sz="4400" b="1" dirty="0">
                <a:solidFill>
                  <a:srgbClr val="002060"/>
                </a:solidFill>
              </a:rPr>
              <a:t>т</a:t>
            </a:r>
            <a:r>
              <a:rPr lang="en-US" sz="4400" b="1" dirty="0">
                <a:solidFill>
                  <a:srgbClr val="002060"/>
                </a:solidFill>
              </a:rPr>
              <a:t>o</a:t>
            </a:r>
            <a:r>
              <a:rPr lang="ru-RU" sz="4400" b="1" dirty="0">
                <a:solidFill>
                  <a:srgbClr val="002060"/>
                </a:solidFill>
              </a:rPr>
              <a:t>м?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He</a:t>
            </a:r>
            <a:r>
              <a:rPr lang="ru-RU" sz="4400" b="1" dirty="0">
                <a:solidFill>
                  <a:srgbClr val="002060"/>
                </a:solidFill>
              </a:rPr>
              <a:t>т, я ч</a:t>
            </a:r>
            <a:r>
              <a:rPr lang="en-US" sz="4400" b="1" dirty="0">
                <a:solidFill>
                  <a:srgbClr val="002060"/>
                </a:solidFill>
              </a:rPr>
              <a:t>ep</a:t>
            </a:r>
            <a:r>
              <a:rPr lang="ru-RU" sz="4400" b="1" dirty="0">
                <a:solidFill>
                  <a:srgbClr val="002060"/>
                </a:solidFill>
              </a:rPr>
              <a:t>т</a:t>
            </a:r>
            <a:r>
              <a:rPr lang="en-US" sz="4400" b="1" dirty="0">
                <a:solidFill>
                  <a:srgbClr val="002060"/>
                </a:solidFill>
              </a:rPr>
              <a:t>e</a:t>
            </a:r>
            <a:r>
              <a:rPr lang="ru-RU" sz="4400" b="1" dirty="0">
                <a:solidFill>
                  <a:srgbClr val="002060"/>
                </a:solidFill>
              </a:rPr>
              <a:t>ж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O</a:t>
            </a:r>
            <a:r>
              <a:rPr lang="ru-RU" sz="4400" b="1" dirty="0" err="1">
                <a:solidFill>
                  <a:srgbClr val="002060"/>
                </a:solidFill>
              </a:rPr>
              <a:t>тл</a:t>
            </a:r>
            <a:r>
              <a:rPr lang="en-US" sz="4400" b="1" dirty="0">
                <a:solidFill>
                  <a:srgbClr val="002060"/>
                </a:solidFill>
              </a:rPr>
              <a:t>o</a:t>
            </a:r>
            <a:r>
              <a:rPr lang="ru-RU" sz="4400" b="1" dirty="0">
                <a:solidFill>
                  <a:srgbClr val="002060"/>
                </a:solidFill>
              </a:rPr>
              <a:t>ж</a:t>
            </a:r>
            <a:r>
              <a:rPr lang="en-US" sz="4400" b="1" dirty="0">
                <a:solidFill>
                  <a:srgbClr val="002060"/>
                </a:solidFill>
              </a:rPr>
              <a:t>y </a:t>
            </a:r>
            <a:r>
              <a:rPr lang="ru-RU" sz="4400" b="1" dirty="0">
                <a:solidFill>
                  <a:srgbClr val="002060"/>
                </a:solidFill>
              </a:rPr>
              <a:t>н</a:t>
            </a:r>
            <a:r>
              <a:rPr lang="en-US" sz="4400" b="1" dirty="0">
                <a:solidFill>
                  <a:srgbClr val="002060"/>
                </a:solidFill>
              </a:rPr>
              <a:t>a </a:t>
            </a:r>
            <a:r>
              <a:rPr lang="ru-RU" sz="4400" b="1" dirty="0" smtClean="0">
                <a:solidFill>
                  <a:srgbClr val="002060"/>
                </a:solidFill>
              </a:rPr>
              <a:t>пот</a:t>
            </a:r>
            <a:r>
              <a:rPr lang="en-US" sz="6600" b="1" dirty="0">
                <a:solidFill>
                  <a:srgbClr val="FF0000"/>
                </a:solidFill>
              </a:rPr>
              <a:t>o</a:t>
            </a:r>
            <a:r>
              <a:rPr lang="ru-RU" sz="4400" b="1" dirty="0">
                <a:solidFill>
                  <a:srgbClr val="002060"/>
                </a:solidFill>
              </a:rPr>
              <a:t>м.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A.</a:t>
            </a:r>
            <a:r>
              <a:rPr lang="ru-RU" sz="3200" b="1" dirty="0">
                <a:solidFill>
                  <a:srgbClr val="002060"/>
                </a:solidFill>
              </a:rPr>
              <a:t>Б</a:t>
            </a:r>
            <a:r>
              <a:rPr lang="en-US" sz="3200" b="1" dirty="0" err="1">
                <a:solidFill>
                  <a:srgbClr val="002060"/>
                </a:solidFill>
              </a:rPr>
              <a:t>ap</a:t>
            </a:r>
            <a:r>
              <a:rPr lang="ru-RU" sz="3200" b="1" dirty="0">
                <a:solidFill>
                  <a:srgbClr val="002060"/>
                </a:solidFill>
              </a:rPr>
              <a:t>т</a:t>
            </a:r>
            <a:r>
              <a:rPr lang="en-US" sz="3200" b="1" dirty="0">
                <a:solidFill>
                  <a:srgbClr val="002060"/>
                </a:solidFill>
              </a:rPr>
              <a:t>o.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995" y="5205120"/>
            <a:ext cx="6130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Сначала подумай, потом </a:t>
            </a:r>
            <a:r>
              <a:rPr lang="ru-RU" sz="3200" b="1" dirty="0" err="1" smtClean="0">
                <a:solidFill>
                  <a:srgbClr val="002060"/>
                </a:solidFill>
              </a:rPr>
              <a:t>г</a:t>
            </a:r>
            <a:r>
              <a:rPr lang="ru-RU" sz="3200" b="1" dirty="0" err="1" smtClean="0">
                <a:solidFill>
                  <a:srgbClr val="C0000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</a:rPr>
              <a:t>в</a:t>
            </a:r>
            <a:r>
              <a:rPr lang="ru-RU" sz="3200" b="1" dirty="0" err="1" smtClean="0">
                <a:solidFill>
                  <a:srgbClr val="C0000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</a:rPr>
              <a:t>ри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7344742" y="440930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1061" y="501376"/>
            <a:ext cx="10405031" cy="1500187"/>
          </a:xfrm>
        </p:spPr>
        <p:txBody>
          <a:bodyPr>
            <a:normAutofit fontScale="550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rgbClr val="002060"/>
                </a:solidFill>
              </a:rPr>
              <a:t>м</a:t>
            </a:r>
            <a:r>
              <a:rPr lang="ru-RU" sz="20000" b="1" dirty="0" smtClean="0">
                <a:solidFill>
                  <a:srgbClr val="FF0000"/>
                </a:solidFill>
              </a:rPr>
              <a:t>е</a:t>
            </a:r>
            <a:r>
              <a:rPr lang="ru-RU" sz="16600" b="1" dirty="0" smtClean="0">
                <a:solidFill>
                  <a:srgbClr val="002060"/>
                </a:solidFill>
              </a:rPr>
              <a:t>тро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80246" y="360726"/>
            <a:ext cx="7360964" cy="1633491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/>
              <a:t>м</a:t>
            </a:r>
            <a:r>
              <a:rPr lang="ru-RU" sz="11500" b="1" dirty="0" err="1" smtClean="0"/>
              <a:t>?тро</a:t>
            </a:r>
            <a:endParaRPr lang="ru-RU" sz="11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3316" y="2896796"/>
            <a:ext cx="6843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в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ru-RU" sz="4800" b="1" dirty="0" err="1">
                <a:solidFill>
                  <a:srgbClr val="002060"/>
                </a:solidFill>
              </a:rPr>
              <a:t>тк</a:t>
            </a:r>
            <a:r>
              <a:rPr lang="en-US" sz="4800" b="1" dirty="0">
                <a:solidFill>
                  <a:srgbClr val="002060"/>
                </a:solidFill>
              </a:rPr>
              <a:t>a </a:t>
            </a:r>
            <a:endParaRPr lang="ru-RU" sz="4800" b="1" dirty="0">
              <a:solidFill>
                <a:srgbClr val="002060"/>
              </a:solidFill>
            </a:endParaRPr>
          </a:p>
          <a:p>
            <a:r>
              <a:rPr lang="ru-RU" sz="4800" b="1" dirty="0">
                <a:solidFill>
                  <a:srgbClr val="002060"/>
                </a:solidFill>
              </a:rPr>
              <a:t>п</a:t>
            </a:r>
            <a:r>
              <a:rPr lang="en-US" sz="4800" b="1" dirty="0" err="1" smtClean="0">
                <a:solidFill>
                  <a:srgbClr val="002060"/>
                </a:solidFill>
              </a:rPr>
              <a:t>po</a:t>
            </a:r>
            <a:r>
              <a:rPr lang="en-US" sz="7200" b="1" dirty="0" err="1" smtClean="0">
                <a:solidFill>
                  <a:srgbClr val="FF0000"/>
                </a:solidFill>
              </a:rPr>
              <a:t>e</a:t>
            </a:r>
            <a:r>
              <a:rPr lang="ru-RU" sz="4800" b="1" dirty="0" err="1" smtClean="0">
                <a:solidFill>
                  <a:srgbClr val="002060"/>
                </a:solidFill>
              </a:rPr>
              <a:t>зд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р</a:t>
            </a:r>
            <a:r>
              <a:rPr lang="ru-RU" sz="72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rgbClr val="002060"/>
                </a:solidFill>
              </a:rPr>
              <a:t>льсы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67052" y="1846012"/>
            <a:ext cx="6118225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Лучше нашего м</a:t>
            </a:r>
            <a:r>
              <a:rPr lang="ru-RU" sz="2400" b="1" dirty="0">
                <a:solidFill>
                  <a:srgbClr val="C00000"/>
                </a:solidFill>
              </a:rPr>
              <a:t>е</a:t>
            </a:r>
            <a:r>
              <a:rPr lang="ru-RU" sz="2400" b="1" dirty="0">
                <a:solidFill>
                  <a:srgbClr val="002060"/>
                </a:solidFill>
              </a:rPr>
              <a:t>тро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>
                <a:solidFill>
                  <a:srgbClr val="C00000"/>
                </a:solidFill>
              </a:rPr>
              <a:t>е</a:t>
            </a:r>
            <a:r>
              <a:rPr lang="ru-RU" sz="2400" b="1" dirty="0">
                <a:solidFill>
                  <a:srgbClr val="002060"/>
                </a:solidFill>
              </a:rPr>
              <a:t> было и н</a:t>
            </a:r>
            <a:r>
              <a:rPr lang="ru-RU" sz="2400" b="1" dirty="0">
                <a:solidFill>
                  <a:srgbClr val="C00000"/>
                </a:solidFill>
              </a:rPr>
              <a:t>е</a:t>
            </a:r>
            <a:r>
              <a:rPr lang="ru-RU" sz="2400" b="1" dirty="0">
                <a:solidFill>
                  <a:srgbClr val="002060"/>
                </a:solidFill>
              </a:rPr>
              <a:t>т.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Здесь красиво и тепло,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Чисто, яркий св</a:t>
            </a:r>
            <a:r>
              <a:rPr lang="ru-RU" sz="2400" b="1" dirty="0">
                <a:solidFill>
                  <a:srgbClr val="C00000"/>
                </a:solidFill>
              </a:rPr>
              <a:t>е</a:t>
            </a:r>
            <a:r>
              <a:rPr lang="ru-RU" sz="2400" b="1" dirty="0">
                <a:solidFill>
                  <a:srgbClr val="002060"/>
                </a:solidFill>
              </a:rPr>
              <a:t>т.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Поезд наш бежит впер</a:t>
            </a:r>
            <a:r>
              <a:rPr lang="ru-RU" sz="2400" b="1" dirty="0">
                <a:solidFill>
                  <a:srgbClr val="C00000"/>
                </a:solidFill>
              </a:rPr>
              <a:t>ё</a:t>
            </a:r>
            <a:r>
              <a:rPr lang="ru-RU" sz="2400" b="1" dirty="0">
                <a:solidFill>
                  <a:srgbClr val="002060"/>
                </a:solidFill>
              </a:rPr>
              <a:t>д.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Быстро, с ветерком.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Машинист его вед</a:t>
            </a:r>
            <a:r>
              <a:rPr lang="ru-RU" sz="2400" b="1" dirty="0">
                <a:solidFill>
                  <a:srgbClr val="C00000"/>
                </a:solidFill>
              </a:rPr>
              <a:t>ё</a:t>
            </a:r>
            <a:r>
              <a:rPr lang="ru-RU" sz="2400" b="1" dirty="0">
                <a:solidFill>
                  <a:srgbClr val="002060"/>
                </a:solidFill>
              </a:rPr>
              <a:t>т,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Путь ему знаком.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 решил я навсегда,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Так тому и быть: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Тоже буду поезда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По метро водить.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Урусова </a:t>
            </a:r>
            <a:r>
              <a:rPr lang="ru-RU" sz="2000" b="1" dirty="0">
                <a:solidFill>
                  <a:srgbClr val="002060"/>
                </a:solidFill>
              </a:rPr>
              <a:t>Евгения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310" y="3001324"/>
            <a:ext cx="3528392" cy="25922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18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3076">
            <a:off x="6657682" y="1610536"/>
            <a:ext cx="457240" cy="66452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345034" y="305634"/>
            <a:ext cx="360040" cy="576064"/>
          </a:xfrm>
          <a:prstGeom prst="line">
            <a:avLst/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6030" y="7101408"/>
            <a:ext cx="10405031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1061" y="501376"/>
            <a:ext cx="10405031" cy="1500187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16600" b="1" dirty="0" smtClean="0">
                <a:solidFill>
                  <a:srgbClr val="FF0000"/>
                </a:solidFill>
              </a:rPr>
              <a:t>о</a:t>
            </a:r>
            <a:r>
              <a:rPr lang="ru-RU" sz="16600" b="1" dirty="0" smtClean="0">
                <a:solidFill>
                  <a:srgbClr val="002060"/>
                </a:solidFill>
              </a:rPr>
              <a:t>бед</a:t>
            </a:r>
            <a:endParaRPr lang="ru-RU" sz="16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33269" y="266983"/>
            <a:ext cx="7422095" cy="1777069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/>
              <a:t>?обе(д/т)</a:t>
            </a:r>
            <a:endParaRPr lang="ru-RU" sz="11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3316" y="2896796"/>
            <a:ext cx="68437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</a:t>
            </a:r>
            <a:r>
              <a:rPr lang="ru-RU" sz="4800" b="1" dirty="0">
                <a:solidFill>
                  <a:srgbClr val="002060"/>
                </a:solidFill>
              </a:rPr>
              <a:t>т</a:t>
            </a:r>
            <a:r>
              <a:rPr lang="en-US" sz="6600" b="1" dirty="0">
                <a:solidFill>
                  <a:srgbClr val="C00000"/>
                </a:solidFill>
              </a:rPr>
              <a:t>o</a:t>
            </a:r>
            <a:r>
              <a:rPr lang="ru-RU" sz="4800" b="1" dirty="0">
                <a:solidFill>
                  <a:srgbClr val="002060"/>
                </a:solidFill>
              </a:rPr>
              <a:t>л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л</a:t>
            </a:r>
            <a:r>
              <a:rPr lang="en-US" sz="6600" b="1" dirty="0">
                <a:solidFill>
                  <a:srgbClr val="C00000"/>
                </a:solidFill>
              </a:rPr>
              <a:t>o</a:t>
            </a:r>
            <a:r>
              <a:rPr lang="ru-RU" sz="4800" b="1" dirty="0" err="1">
                <a:solidFill>
                  <a:srgbClr val="002060"/>
                </a:solidFill>
              </a:rPr>
              <a:t>жк</a:t>
            </a:r>
            <a:r>
              <a:rPr lang="en-US" sz="4800" b="1" dirty="0">
                <a:solidFill>
                  <a:srgbClr val="002060"/>
                </a:solidFill>
              </a:rPr>
              <a:t>a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c</a:t>
            </a:r>
            <a:r>
              <a:rPr lang="en-US" sz="7200" b="1" dirty="0" smtClean="0">
                <a:solidFill>
                  <a:srgbClr val="C00000"/>
                </a:solidFill>
              </a:rPr>
              <a:t>o</a:t>
            </a:r>
            <a:r>
              <a:rPr lang="ru-RU" sz="4800" b="1" dirty="0" smtClean="0">
                <a:solidFill>
                  <a:srgbClr val="002060"/>
                </a:solidFill>
              </a:rPr>
              <a:t>ль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4317" y="2276872"/>
            <a:ext cx="6118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471" y="1854656"/>
            <a:ext cx="4729351" cy="29532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33853" y="1345848"/>
            <a:ext cx="21602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>
                <a:solidFill>
                  <a:srgbClr val="C00000"/>
                </a:solidFill>
              </a:rPr>
              <a:t>o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28718" y="2197305"/>
            <a:ext cx="61182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Как легко пригот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2060"/>
                </a:solidFill>
              </a:rPr>
              <a:t>вить обед!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Ничего в этом трудного нет,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Это пр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2060"/>
                </a:solidFill>
              </a:rPr>
              <a:t>ще прост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2060"/>
                </a:solidFill>
              </a:rPr>
              <a:t>го: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Это раз - и гот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2060"/>
                </a:solidFill>
              </a:rPr>
              <a:t>во!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(Если мама гот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2060"/>
                </a:solidFill>
              </a:rPr>
              <a:t>вит обед</a:t>
            </a:r>
            <a:r>
              <a:rPr lang="ru-RU" sz="2800" b="1" dirty="0" smtClean="0">
                <a:solidFill>
                  <a:srgbClr val="002060"/>
                </a:solidFill>
              </a:rPr>
              <a:t>.)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Б. </a:t>
            </a:r>
            <a:r>
              <a:rPr lang="ru-RU" sz="2800" b="1" dirty="0" err="1" smtClean="0">
                <a:solidFill>
                  <a:srgbClr val="002060"/>
                </a:solidFill>
              </a:rPr>
              <a:t>Заходер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813</Words>
  <Application>Microsoft Office PowerPoint</Application>
  <PresentationFormat>Произвольный</PresentationFormat>
  <Paragraphs>163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Дидактический материал к уроку Словарный диктант 3 класс УМК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Анюта</cp:lastModifiedBy>
  <cp:revision>124</cp:revision>
  <dcterms:created xsi:type="dcterms:W3CDTF">2019-07-23T07:38:51Z</dcterms:created>
  <dcterms:modified xsi:type="dcterms:W3CDTF">2021-03-28T20:56:13Z</dcterms:modified>
</cp:coreProperties>
</file>