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56" r:id="rId4"/>
    <p:sldId id="257" r:id="rId5"/>
    <p:sldId id="258" r:id="rId6"/>
    <p:sldId id="259" r:id="rId7"/>
    <p:sldId id="275" r:id="rId8"/>
    <p:sldId id="260" r:id="rId9"/>
    <p:sldId id="261" r:id="rId10"/>
    <p:sldId id="262" r:id="rId11"/>
    <p:sldId id="263" r:id="rId12"/>
    <p:sldId id="284" r:id="rId13"/>
    <p:sldId id="285" r:id="rId14"/>
    <p:sldId id="264" r:id="rId15"/>
    <p:sldId id="274" r:id="rId16"/>
    <p:sldId id="266" r:id="rId17"/>
    <p:sldId id="283" r:id="rId18"/>
    <p:sldId id="267" r:id="rId19"/>
    <p:sldId id="268" r:id="rId20"/>
    <p:sldId id="269" r:id="rId21"/>
    <p:sldId id="279" r:id="rId22"/>
    <p:sldId id="288" r:id="rId23"/>
    <p:sldId id="289" r:id="rId24"/>
    <p:sldId id="270" r:id="rId25"/>
    <p:sldId id="271" r:id="rId26"/>
    <p:sldId id="290" r:id="rId27"/>
    <p:sldId id="272" r:id="rId28"/>
    <p:sldId id="27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DCCEB-1FB8-4908-99E7-2071C87244D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7ECAC-C87C-41B8-A256-129DFD8370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6165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3600" b="1" dirty="0" smtClean="0">
                <a:solidFill>
                  <a:srgbClr val="FF0000"/>
                </a:solidFill>
              </a:rPr>
              <a:t>Урок русского языка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«Неопределённая  форма глагола»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3 класс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(«Школа России»)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         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  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147248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 </a:t>
            </a:r>
            <a:r>
              <a:rPr lang="ru-RU" sz="4900" b="1" dirty="0" smtClean="0">
                <a:solidFill>
                  <a:srgbClr val="FF0000"/>
                </a:solidFill>
              </a:rPr>
              <a:t>Лаять</a:t>
            </a:r>
            <a:br>
              <a:rPr lang="ru-RU" sz="4900" b="1" dirty="0" smtClean="0">
                <a:solidFill>
                  <a:srgbClr val="FF0000"/>
                </a:solidFill>
              </a:rPr>
            </a:br>
            <a:r>
              <a:rPr lang="ru-RU" sz="4900" b="1" i="1" dirty="0" smtClean="0">
                <a:solidFill>
                  <a:srgbClr val="FF0000"/>
                </a:solidFill>
              </a:rPr>
              <a:t>(что делать?)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sz="4400" b="1" i="1" smtClean="0"/>
              <a:t>       </a:t>
            </a:r>
            <a:r>
              <a:rPr lang="ru-RU" sz="4400" b="1" i="1" dirty="0" smtClean="0"/>
              <a:t>Пр</a:t>
            </a:r>
            <a:r>
              <a:rPr lang="ru-RU" sz="4400" b="1" i="1" dirty="0"/>
              <a:t>. </a:t>
            </a:r>
            <a:r>
              <a:rPr lang="ru-RU" sz="4400" b="1" i="1" dirty="0" err="1"/>
              <a:t>вр</a:t>
            </a:r>
            <a:r>
              <a:rPr lang="ru-RU" sz="4400" b="1" i="1" dirty="0"/>
              <a:t>.                   </a:t>
            </a:r>
            <a:r>
              <a:rPr lang="ru-RU" sz="4400" b="1" i="1" dirty="0" smtClean="0"/>
              <a:t>    Наст. </a:t>
            </a:r>
            <a:r>
              <a:rPr lang="ru-RU" sz="4400" b="1" i="1" dirty="0" err="1" smtClean="0"/>
              <a:t>вр</a:t>
            </a:r>
            <a:r>
              <a:rPr lang="ru-RU" sz="4400" b="1" i="1" dirty="0"/>
              <a:t>.     </a:t>
            </a:r>
          </a:p>
          <a:p>
            <a:r>
              <a:rPr lang="ru-RU" sz="4400" i="1" dirty="0" smtClean="0">
                <a:solidFill>
                  <a:srgbClr val="FF0000"/>
                </a:solidFill>
              </a:rPr>
              <a:t>        лаял</a:t>
            </a:r>
            <a:r>
              <a:rPr lang="ru-RU" sz="4400" dirty="0" smtClean="0"/>
              <a:t>                        </a:t>
            </a:r>
            <a:r>
              <a:rPr lang="ru-RU" sz="4400" i="1" dirty="0" smtClean="0">
                <a:solidFill>
                  <a:srgbClr val="FF0000"/>
                </a:solidFill>
              </a:rPr>
              <a:t>лает</a:t>
            </a:r>
            <a:endParaRPr lang="ru-RU" sz="4400" i="1" dirty="0">
              <a:solidFill>
                <a:srgbClr val="FF0000"/>
              </a:solidFill>
            </a:endParaRPr>
          </a:p>
          <a:p>
            <a:r>
              <a:rPr lang="ru-RU" sz="4400" i="1" dirty="0" smtClean="0">
                <a:solidFill>
                  <a:srgbClr val="FF0000"/>
                </a:solidFill>
              </a:rPr>
              <a:t>       лаяла</a:t>
            </a:r>
            <a:r>
              <a:rPr lang="ru-RU" sz="4400" dirty="0" smtClean="0"/>
              <a:t>                      </a:t>
            </a:r>
            <a:r>
              <a:rPr lang="ru-RU" sz="4400" i="1" dirty="0" smtClean="0">
                <a:solidFill>
                  <a:srgbClr val="FF0000"/>
                </a:solidFill>
              </a:rPr>
              <a:t>лают</a:t>
            </a:r>
            <a:endParaRPr lang="ru-RU" sz="4400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        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292080" y="1700808"/>
            <a:ext cx="792088" cy="5040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275856" y="1700808"/>
            <a:ext cx="1080120" cy="4320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pPr>
              <a:buNone/>
            </a:pPr>
            <a:r>
              <a:rPr lang="ru-RU" sz="4400" b="1" i="1" dirty="0">
                <a:solidFill>
                  <a:srgbClr val="FF0000"/>
                </a:solidFill>
              </a:rPr>
              <a:t>Неопределенная форма </a:t>
            </a:r>
            <a:r>
              <a:rPr lang="ru-RU" sz="4400" b="1" i="1" dirty="0" smtClean="0">
                <a:solidFill>
                  <a:srgbClr val="FF0000"/>
                </a:solidFill>
              </a:rPr>
              <a:t>глагола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FF0000"/>
                </a:solidFill>
              </a:rPr>
              <a:t>                               </a:t>
            </a:r>
            <a:endParaRPr lang="ru-RU" sz="4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rgbClr val="FF0000"/>
                </a:solidFill>
              </a:rPr>
              <a:t>    Начальная  форма  </a:t>
            </a:r>
            <a:r>
              <a:rPr lang="ru-RU" sz="4400" b="1" i="1" dirty="0">
                <a:solidFill>
                  <a:srgbClr val="FF0000"/>
                </a:solidFill>
              </a:rPr>
              <a:t>глагола 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endParaRPr lang="ru-RU" sz="4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Равно 3"/>
          <p:cNvSpPr/>
          <p:nvPr/>
        </p:nvSpPr>
        <p:spPr>
          <a:xfrm>
            <a:off x="4283968" y="2996952"/>
            <a:ext cx="1490464" cy="914400"/>
          </a:xfrm>
          <a:prstGeom prst="mathEqual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solidFill>
                  <a:srgbClr val="C00000"/>
                </a:solidFill>
              </a:rPr>
              <a:t>Лаять</a:t>
            </a:r>
          </a:p>
          <a:p>
            <a:pPr algn="ctr">
              <a:buNone/>
            </a:pPr>
            <a:r>
              <a:rPr lang="ru-RU" sz="7200" i="1" dirty="0" smtClean="0"/>
              <a:t>(что делать?)</a:t>
            </a:r>
            <a:endParaRPr lang="ru-RU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 </a:t>
            </a:r>
            <a:endParaRPr lang="ru-RU" dirty="0"/>
          </a:p>
          <a:p>
            <a:pPr algn="ctr">
              <a:buNone/>
            </a:pPr>
            <a:r>
              <a:rPr lang="ru-RU" sz="4800" i="1" dirty="0" smtClean="0">
                <a:solidFill>
                  <a:srgbClr val="FF0000"/>
                </a:solidFill>
              </a:rPr>
              <a:t>   Если </a:t>
            </a:r>
            <a:r>
              <a:rPr lang="ru-RU" sz="4800" b="1" i="1" dirty="0">
                <a:solidFill>
                  <a:srgbClr val="FF0000"/>
                </a:solidFill>
              </a:rPr>
              <a:t>взять</a:t>
            </a:r>
            <a:r>
              <a:rPr lang="ru-RU" sz="4800" i="1" dirty="0">
                <a:solidFill>
                  <a:srgbClr val="FF0000"/>
                </a:solidFill>
              </a:rPr>
              <a:t> все эти лужи</a:t>
            </a:r>
            <a:endParaRPr lang="ru-RU" sz="4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i="1" dirty="0" smtClean="0">
                <a:solidFill>
                  <a:srgbClr val="FF0000"/>
                </a:solidFill>
              </a:rPr>
              <a:t>И </a:t>
            </a:r>
            <a:r>
              <a:rPr lang="ru-RU" sz="4800" b="1" i="1" dirty="0">
                <a:solidFill>
                  <a:srgbClr val="FF0000"/>
                </a:solidFill>
              </a:rPr>
              <a:t>соединить </a:t>
            </a:r>
            <a:r>
              <a:rPr lang="ru-RU" sz="4800" i="1" dirty="0">
                <a:solidFill>
                  <a:srgbClr val="FF0000"/>
                </a:solidFill>
              </a:rPr>
              <a:t>в одну…</a:t>
            </a:r>
            <a:endParaRPr lang="ru-RU" sz="4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 </a:t>
            </a:r>
            <a:r>
              <a:rPr lang="ru-RU" b="1" i="1" dirty="0" smtClean="0"/>
              <a:t>       </a:t>
            </a:r>
            <a:r>
              <a:rPr lang="ru-RU" sz="4800" i="1" dirty="0" smtClean="0">
                <a:solidFill>
                  <a:srgbClr val="FF0000"/>
                </a:solidFill>
              </a:rPr>
              <a:t> Если </a:t>
            </a:r>
            <a:r>
              <a:rPr lang="ru-RU" sz="4800" b="1" i="1" dirty="0">
                <a:solidFill>
                  <a:srgbClr val="FF0000"/>
                </a:solidFill>
              </a:rPr>
              <a:t>взять</a:t>
            </a:r>
            <a:r>
              <a:rPr lang="ru-RU" sz="4800" i="1" dirty="0">
                <a:solidFill>
                  <a:srgbClr val="FF0000"/>
                </a:solidFill>
              </a:rPr>
              <a:t> все эти лужи</a:t>
            </a:r>
            <a:endParaRPr lang="ru-RU" sz="4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i="1" dirty="0" smtClean="0">
                <a:solidFill>
                  <a:srgbClr val="FF0000"/>
                </a:solidFill>
              </a:rPr>
              <a:t>И </a:t>
            </a:r>
            <a:r>
              <a:rPr lang="ru-RU" sz="4800" b="1" i="1" dirty="0">
                <a:solidFill>
                  <a:srgbClr val="FF0000"/>
                </a:solidFill>
              </a:rPr>
              <a:t>соединить </a:t>
            </a:r>
            <a:r>
              <a:rPr lang="ru-RU" sz="4800" i="1" dirty="0">
                <a:solidFill>
                  <a:srgbClr val="FF0000"/>
                </a:solidFill>
              </a:rPr>
              <a:t>в одну</a:t>
            </a:r>
            <a:r>
              <a:rPr lang="ru-RU" sz="4800" i="1" dirty="0" smtClean="0">
                <a:solidFill>
                  <a:srgbClr val="FF0000"/>
                </a:solidFill>
              </a:rPr>
              <a:t>…</a:t>
            </a:r>
          </a:p>
          <a:p>
            <a:pPr algn="ctr">
              <a:buNone/>
            </a:pPr>
            <a:endParaRPr lang="ru-RU" sz="4800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7200" i="1" dirty="0" smtClean="0"/>
              <a:t>(Что </a:t>
            </a:r>
            <a:r>
              <a:rPr lang="ru-RU" sz="7200" i="1" dirty="0" smtClean="0">
                <a:solidFill>
                  <a:srgbClr val="FF0000"/>
                </a:solidFill>
              </a:rPr>
              <a:t>с</a:t>
            </a:r>
            <a:r>
              <a:rPr lang="ru-RU" sz="7200" i="1" dirty="0" smtClean="0"/>
              <a:t>делать?)</a:t>
            </a:r>
            <a:endParaRPr lang="ru-RU" sz="7200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Начальная форма глагола – неопределенная форма глагола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95536" y="3429000"/>
            <a:ext cx="4038600" cy="2769171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Что </a:t>
            </a:r>
            <a:r>
              <a:rPr lang="ru-RU" sz="4400" b="1" i="1" dirty="0">
                <a:solidFill>
                  <a:srgbClr val="FF0000"/>
                </a:solidFill>
              </a:rPr>
              <a:t>делать? 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648200" y="3501008"/>
            <a:ext cx="4038600" cy="2625155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66"/>
                </a:solidFill>
              </a:rPr>
              <a:t>       Что </a:t>
            </a:r>
            <a:r>
              <a:rPr lang="ru-RU" sz="4400" b="1" i="1" dirty="0">
                <a:solidFill>
                  <a:srgbClr val="FF0066"/>
                </a:solidFill>
              </a:rPr>
              <a:t>сделать</a:t>
            </a:r>
            <a:r>
              <a:rPr lang="ru-RU" sz="4400" b="1" i="1" dirty="0" smtClean="0">
                <a:solidFill>
                  <a:srgbClr val="FF0066"/>
                </a:solidFill>
              </a:rPr>
              <a:t>?  </a:t>
            </a:r>
            <a:endParaRPr lang="ru-RU" sz="4400" dirty="0">
              <a:solidFill>
                <a:srgbClr val="FF0066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932040" y="2492896"/>
            <a:ext cx="9144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555776" y="2492896"/>
            <a:ext cx="864096" cy="93610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5400" b="1" i="1" dirty="0"/>
              <a:t>Ходить,  косить, нести, носить, стричь, плести, везти, стеречь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i="1" dirty="0" err="1" smtClean="0"/>
              <a:t>Ть</a:t>
            </a:r>
            <a:r>
              <a:rPr lang="ru-RU" sz="8800" i="1" dirty="0" smtClean="0"/>
              <a:t>, </a:t>
            </a:r>
            <a:r>
              <a:rPr lang="ru-RU" sz="8800" i="1" dirty="0" err="1" smtClean="0"/>
              <a:t>ти</a:t>
            </a:r>
            <a:r>
              <a:rPr lang="ru-RU" sz="8800" i="1" dirty="0" smtClean="0"/>
              <a:t>, </a:t>
            </a:r>
            <a:r>
              <a:rPr lang="ru-RU" sz="8800" i="1" dirty="0" err="1" smtClean="0"/>
              <a:t>ч</a:t>
            </a:r>
            <a:r>
              <a:rPr lang="ru-RU" sz="8800" i="1" dirty="0" err="1" smtClean="0">
                <a:solidFill>
                  <a:srgbClr val="FF0000"/>
                </a:solidFill>
              </a:rPr>
              <a:t>ь</a:t>
            </a:r>
            <a:endParaRPr lang="ru-RU" sz="8800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27584" y="260648"/>
            <a:ext cx="7772400" cy="3168352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1"/>
                </a:solidFill>
              </a:rPr>
              <a:t>Ходить,  косить, нести, носить, стричь, плести, везти, стеречь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252536" y="1600200"/>
            <a:ext cx="939653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/>
              <a:t> </a:t>
            </a:r>
            <a:r>
              <a:rPr lang="ru-RU" sz="4800" b="1" i="1" dirty="0" smtClean="0">
                <a:solidFill>
                  <a:srgbClr val="C00000"/>
                </a:solidFill>
              </a:rPr>
              <a:t>Неопр. ф.  =  начальная форма</a:t>
            </a:r>
            <a:endParaRPr lang="ru-RU" sz="4800" b="1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4800" b="1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rgbClr val="00B050"/>
                </a:solidFill>
              </a:rPr>
              <a:t>    Что </a:t>
            </a:r>
            <a:r>
              <a:rPr lang="ru-RU" sz="4800" b="1" i="1" dirty="0">
                <a:solidFill>
                  <a:srgbClr val="00B050"/>
                </a:solidFill>
              </a:rPr>
              <a:t>делать?  </a:t>
            </a:r>
            <a:r>
              <a:rPr lang="ru-RU" sz="4800" b="1" i="1" dirty="0" smtClean="0">
                <a:solidFill>
                  <a:srgbClr val="00B050"/>
                </a:solidFill>
              </a:rPr>
              <a:t> </a:t>
            </a:r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Что  сделать?           </a:t>
            </a:r>
            <a:r>
              <a:rPr lang="ru-RU" sz="4800" b="1" i="1" dirty="0">
                <a:solidFill>
                  <a:srgbClr val="0070C0"/>
                </a:solidFill>
              </a:rPr>
              <a:t>- </a:t>
            </a:r>
            <a:r>
              <a:rPr lang="ru-RU" sz="4800" b="1" i="1" dirty="0" err="1">
                <a:solidFill>
                  <a:srgbClr val="0070C0"/>
                </a:solidFill>
              </a:rPr>
              <a:t>ть</a:t>
            </a:r>
            <a:r>
              <a:rPr lang="ru-RU" sz="4800" b="1" i="1" dirty="0">
                <a:solidFill>
                  <a:srgbClr val="0070C0"/>
                </a:solidFill>
              </a:rPr>
              <a:t>, -</a:t>
            </a:r>
            <a:r>
              <a:rPr lang="ru-RU" sz="4800" b="1" i="1" dirty="0" err="1">
                <a:solidFill>
                  <a:srgbClr val="0070C0"/>
                </a:solidFill>
              </a:rPr>
              <a:t>ти</a:t>
            </a:r>
            <a:r>
              <a:rPr lang="ru-RU" sz="4800" b="1" i="1" dirty="0">
                <a:solidFill>
                  <a:srgbClr val="0070C0"/>
                </a:solidFill>
              </a:rPr>
              <a:t>, -</a:t>
            </a:r>
            <a:r>
              <a:rPr lang="ru-RU" sz="4800" b="1" i="1" dirty="0" err="1">
                <a:solidFill>
                  <a:srgbClr val="0070C0"/>
                </a:solidFill>
              </a:rPr>
              <a:t>чь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355976" y="2420888"/>
            <a:ext cx="484632" cy="97840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Упражнение 181 (стр. 106)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65527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500" b="1" dirty="0" smtClean="0"/>
              <a:t>                 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FF0000"/>
                </a:solidFill>
              </a:rPr>
              <a:t>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I </a:t>
            </a:r>
            <a:r>
              <a:rPr lang="ru-RU" sz="3500" b="1" dirty="0" smtClean="0">
                <a:solidFill>
                  <a:srgbClr val="FF0000"/>
                </a:solidFill>
              </a:rPr>
              <a:t>ряд                             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II </a:t>
            </a:r>
            <a:r>
              <a:rPr lang="ru-RU" sz="3500" b="1" dirty="0" smtClean="0">
                <a:solidFill>
                  <a:srgbClr val="FF0000"/>
                </a:solidFill>
              </a:rPr>
              <a:t>ряд</a:t>
            </a:r>
          </a:p>
          <a:p>
            <a:pPr>
              <a:buNone/>
            </a:pPr>
            <a:r>
              <a:rPr lang="ru-RU" sz="3500" b="1" dirty="0" smtClean="0"/>
              <a:t> г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ворить – пог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в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рить           р</a:t>
            </a:r>
            <a:r>
              <a:rPr lang="ru-RU" sz="3500" b="1" dirty="0" smtClean="0">
                <a:solidFill>
                  <a:srgbClr val="FF0000"/>
                </a:solidFill>
              </a:rPr>
              <a:t>и</a:t>
            </a:r>
            <a:r>
              <a:rPr lang="ru-RU" sz="3500" b="1" dirty="0" smtClean="0"/>
              <a:t>совать – нар</a:t>
            </a:r>
            <a:r>
              <a:rPr lang="ru-RU" sz="3500" b="1" dirty="0" smtClean="0">
                <a:solidFill>
                  <a:srgbClr val="FF0000"/>
                </a:solidFill>
              </a:rPr>
              <a:t>и</a:t>
            </a:r>
            <a:r>
              <a:rPr lang="ru-RU" sz="3500" b="1" dirty="0" smtClean="0"/>
              <a:t>совать  </a:t>
            </a:r>
          </a:p>
          <a:p>
            <a:pPr>
              <a:buNone/>
            </a:pPr>
            <a:r>
              <a:rPr lang="ru-RU" sz="3500" b="1" dirty="0" smtClean="0"/>
              <a:t> ж</a:t>
            </a:r>
            <a:r>
              <a:rPr lang="ru-RU" sz="3500" b="1" dirty="0" smtClean="0">
                <a:solidFill>
                  <a:srgbClr val="FF0000"/>
                </a:solidFill>
              </a:rPr>
              <a:t>е</a:t>
            </a:r>
            <a:r>
              <a:rPr lang="ru-RU" sz="3500" b="1" dirty="0" smtClean="0"/>
              <a:t>лать  -  пож</a:t>
            </a:r>
            <a:r>
              <a:rPr lang="ru-RU" sz="3500" b="1" dirty="0" smtClean="0">
                <a:solidFill>
                  <a:srgbClr val="FF0000"/>
                </a:solidFill>
              </a:rPr>
              <a:t>е</a:t>
            </a:r>
            <a:r>
              <a:rPr lang="ru-RU" sz="3500" b="1" dirty="0" smtClean="0"/>
              <a:t>лать                 м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розить – зам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розить </a:t>
            </a:r>
          </a:p>
          <a:p>
            <a:pPr>
              <a:buNone/>
            </a:pPr>
            <a:r>
              <a:rPr lang="ru-RU" sz="3500" b="1" dirty="0" smtClean="0"/>
              <a:t> спр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сить – переспр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сить       х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дить - ух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дить</a:t>
            </a:r>
          </a:p>
          <a:p>
            <a:pPr>
              <a:buNone/>
            </a:pPr>
            <a:r>
              <a:rPr lang="ru-RU" sz="3500" b="1" dirty="0" smtClean="0"/>
              <a:t>                 </a:t>
            </a:r>
          </a:p>
          <a:p>
            <a:pPr>
              <a:buNone/>
            </a:pPr>
            <a:r>
              <a:rPr lang="ru-RU" sz="3500" b="1" dirty="0" smtClean="0"/>
              <a:t>                         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III </a:t>
            </a:r>
            <a:r>
              <a:rPr lang="ru-RU" sz="3500" b="1" dirty="0" smtClean="0">
                <a:solidFill>
                  <a:srgbClr val="FF0000"/>
                </a:solidFill>
              </a:rPr>
              <a:t>ряд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FF0000"/>
                </a:solidFill>
              </a:rPr>
              <a:t>                         </a:t>
            </a:r>
            <a:r>
              <a:rPr lang="ru-RU" sz="3500" b="1" dirty="0" smtClean="0"/>
              <a:t>см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треть – посм</a:t>
            </a:r>
            <a:r>
              <a:rPr lang="ru-RU" sz="3500" b="1" dirty="0" smtClean="0">
                <a:solidFill>
                  <a:srgbClr val="FF0000"/>
                </a:solidFill>
              </a:rPr>
              <a:t>о</a:t>
            </a:r>
            <a:r>
              <a:rPr lang="ru-RU" sz="3500" b="1" dirty="0" smtClean="0"/>
              <a:t>треть</a:t>
            </a:r>
          </a:p>
          <a:p>
            <a:pPr>
              <a:buNone/>
            </a:pPr>
            <a:r>
              <a:rPr lang="ru-RU" sz="3500" b="1" dirty="0" smtClean="0"/>
              <a:t>                         об</a:t>
            </a:r>
            <a:r>
              <a:rPr lang="ru-RU" sz="3500" b="1" dirty="0" smtClean="0">
                <a:solidFill>
                  <a:srgbClr val="FF0000"/>
                </a:solidFill>
              </a:rPr>
              <a:t>ъ</a:t>
            </a:r>
            <a:r>
              <a:rPr lang="ru-RU" sz="3500" b="1" dirty="0" smtClean="0"/>
              <a:t>яснить – об</a:t>
            </a:r>
            <a:r>
              <a:rPr lang="ru-RU" sz="3500" b="1" dirty="0" smtClean="0">
                <a:solidFill>
                  <a:srgbClr val="FF0000"/>
                </a:solidFill>
              </a:rPr>
              <a:t>ъ</a:t>
            </a:r>
            <a:r>
              <a:rPr lang="ru-RU" sz="3500" b="1" dirty="0" smtClean="0"/>
              <a:t>яснять</a:t>
            </a:r>
          </a:p>
          <a:p>
            <a:pPr>
              <a:buNone/>
            </a:pPr>
            <a:r>
              <a:rPr lang="ru-RU" sz="3500" b="1" dirty="0" smtClean="0"/>
              <a:t>                         ехать - под</a:t>
            </a:r>
            <a:r>
              <a:rPr lang="ru-RU" sz="3500" b="1" dirty="0" smtClean="0">
                <a:solidFill>
                  <a:srgbClr val="FF0000"/>
                </a:solidFill>
              </a:rPr>
              <a:t>ъ</a:t>
            </a:r>
            <a:r>
              <a:rPr lang="ru-RU" sz="3500" b="1" dirty="0" smtClean="0"/>
              <a:t>ехать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Полезные советы.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/>
          <a:lstStyle/>
          <a:p>
            <a:r>
              <a:rPr lang="ru-RU" b="1" dirty="0" smtClean="0"/>
              <a:t>Когда </a:t>
            </a:r>
            <a:r>
              <a:rPr lang="ru-RU" b="1" dirty="0"/>
              <a:t>просыпаешься, нельзя </a:t>
            </a:r>
            <a:r>
              <a:rPr lang="ru-RU" i="1" dirty="0">
                <a:solidFill>
                  <a:srgbClr val="FF0000"/>
                </a:solidFill>
              </a:rPr>
              <a:t>(лежу</a:t>
            </a:r>
            <a:r>
              <a:rPr lang="ru-RU" b="1" i="1" dirty="0">
                <a:solidFill>
                  <a:srgbClr val="FF0000"/>
                </a:solidFill>
              </a:rPr>
              <a:t>) </a:t>
            </a:r>
            <a:r>
              <a:rPr lang="ru-RU" b="1" dirty="0"/>
              <a:t>в постели. Надо сразу </a:t>
            </a:r>
            <a:r>
              <a:rPr lang="ru-RU" i="1" dirty="0">
                <a:solidFill>
                  <a:srgbClr val="FF0000"/>
                </a:solidFill>
              </a:rPr>
              <a:t>(встаю)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и 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делаю</a:t>
            </a:r>
            <a:r>
              <a:rPr lang="ru-RU" i="1" dirty="0">
                <a:solidFill>
                  <a:srgbClr val="FF0000"/>
                </a:solidFill>
              </a:rPr>
              <a:t>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зарядку. Между упражнениями необходимо </a:t>
            </a:r>
            <a:r>
              <a:rPr lang="ru-RU" i="1" dirty="0">
                <a:solidFill>
                  <a:srgbClr val="FF0000"/>
                </a:solidFill>
              </a:rPr>
              <a:t>(делаю)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небольшие паузы для отдыха. Нельзя </a:t>
            </a:r>
            <a:r>
              <a:rPr lang="ru-RU" i="1" dirty="0">
                <a:solidFill>
                  <a:srgbClr val="FF0000"/>
                </a:solidFill>
              </a:rPr>
              <a:t>(задерживаю)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дыхание, надо </a:t>
            </a:r>
            <a:r>
              <a:rPr lang="ru-RU" i="1" dirty="0">
                <a:solidFill>
                  <a:srgbClr val="FF0000"/>
                </a:solidFill>
              </a:rPr>
              <a:t>(дышу)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спокойно.  Зарядку</a:t>
            </a:r>
            <a:r>
              <a:rPr lang="ru-RU" b="1" baseline="30000" dirty="0"/>
              <a:t> </a:t>
            </a:r>
            <a:r>
              <a:rPr lang="ru-RU" b="1" dirty="0"/>
              <a:t> нужно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(делаю)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при открытой форточке.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Полезные советы.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Когда </a:t>
            </a:r>
            <a:r>
              <a:rPr lang="ru-RU" b="1" dirty="0"/>
              <a:t>просыпаешься, нельзя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лежать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в </a:t>
            </a:r>
            <a:r>
              <a:rPr lang="ru-RU" b="1" dirty="0"/>
              <a:t>постели. Надо сразу 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вставать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i="1" dirty="0" smtClean="0">
                <a:solidFill>
                  <a:srgbClr val="FF0000"/>
                </a:solidFill>
              </a:rPr>
              <a:t>делать </a:t>
            </a:r>
            <a:r>
              <a:rPr lang="ru-RU" b="1" dirty="0" smtClean="0"/>
              <a:t>зарядку</a:t>
            </a:r>
            <a:r>
              <a:rPr lang="ru-RU" b="1" dirty="0"/>
              <a:t>. Между упражнениями необходимо 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делать</a:t>
            </a:r>
            <a:r>
              <a:rPr lang="ru-RU" i="1" dirty="0" smtClean="0"/>
              <a:t> </a:t>
            </a:r>
            <a:r>
              <a:rPr lang="ru-RU" b="1" dirty="0" smtClean="0"/>
              <a:t> </a:t>
            </a:r>
            <a:r>
              <a:rPr lang="ru-RU" b="1" dirty="0"/>
              <a:t>небольшие паузы для отдыха. Нельзя</a:t>
            </a:r>
            <a:r>
              <a:rPr lang="ru-RU" dirty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задерживать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/>
              <a:t>дыхание, надо </a:t>
            </a:r>
            <a:r>
              <a:rPr lang="ru-RU" b="1" i="1" dirty="0" smtClean="0">
                <a:solidFill>
                  <a:srgbClr val="FF0000"/>
                </a:solidFill>
              </a:rPr>
              <a:t>дышать</a:t>
            </a:r>
            <a:r>
              <a:rPr lang="ru-RU" b="1" i="1" dirty="0" smtClean="0"/>
              <a:t> </a:t>
            </a:r>
            <a:r>
              <a:rPr lang="ru-RU" b="1" dirty="0" smtClean="0"/>
              <a:t>спокойно</a:t>
            </a:r>
            <a:r>
              <a:rPr lang="ru-RU" b="1" dirty="0"/>
              <a:t>.  Зарядку</a:t>
            </a:r>
            <a:r>
              <a:rPr lang="ru-RU" b="1" baseline="30000" dirty="0"/>
              <a:t> </a:t>
            </a:r>
            <a:r>
              <a:rPr lang="ru-RU" b="1" dirty="0"/>
              <a:t> нужно </a:t>
            </a:r>
            <a:r>
              <a:rPr lang="ru-RU" b="1" i="1" dirty="0" smtClean="0">
                <a:solidFill>
                  <a:srgbClr val="FF0000"/>
                </a:solidFill>
              </a:rPr>
              <a:t>делать</a:t>
            </a:r>
            <a:r>
              <a:rPr lang="ru-RU" i="1" dirty="0" smtClean="0"/>
              <a:t> </a:t>
            </a:r>
            <a:r>
              <a:rPr lang="ru-RU" b="1" dirty="0" smtClean="0"/>
              <a:t>при </a:t>
            </a:r>
            <a:r>
              <a:rPr lang="ru-RU" b="1" dirty="0"/>
              <a:t>открытой форточке.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             Н.ф.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sz="4800" b="1" i="1" dirty="0"/>
              <a:t>Сидим       </a:t>
            </a:r>
            <a:r>
              <a:rPr lang="ru-RU" sz="4800" b="1" i="1" dirty="0" smtClean="0"/>
              <a:t>-</a:t>
            </a:r>
            <a:endParaRPr lang="ru-RU" sz="4800" dirty="0"/>
          </a:p>
          <a:p>
            <a:r>
              <a:rPr lang="ru-RU" sz="4800" b="1" i="1" dirty="0"/>
              <a:t>Смотрим </a:t>
            </a:r>
            <a:r>
              <a:rPr lang="ru-RU" sz="4800" b="1" i="1" dirty="0" smtClean="0"/>
              <a:t>-</a:t>
            </a:r>
            <a:endParaRPr lang="ru-RU" sz="4800" dirty="0"/>
          </a:p>
          <a:p>
            <a:r>
              <a:rPr lang="ru-RU" sz="4800" b="1" i="1" dirty="0"/>
              <a:t>Летят      </a:t>
            </a:r>
            <a:r>
              <a:rPr lang="ru-RU" sz="4800" b="1" i="1" dirty="0" smtClean="0"/>
              <a:t>-</a:t>
            </a:r>
            <a:endParaRPr lang="ru-RU" sz="4800" dirty="0"/>
          </a:p>
          <a:p>
            <a:r>
              <a:rPr lang="ru-RU" sz="4800" b="1" i="1" dirty="0"/>
              <a:t>Мокнут    </a:t>
            </a:r>
            <a:r>
              <a:rPr lang="ru-RU" sz="4800" b="1" i="1" dirty="0" smtClean="0"/>
              <a:t>-</a:t>
            </a:r>
            <a:endParaRPr lang="ru-RU" sz="4800" dirty="0"/>
          </a:p>
          <a:p>
            <a:r>
              <a:rPr lang="ru-RU" sz="4800" b="1" i="1" dirty="0"/>
              <a:t>Не хотят  –   </a:t>
            </a:r>
            <a:endParaRPr lang="ru-RU" sz="4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5400" b="1" i="1" dirty="0"/>
              <a:t>Сидим       -     </a:t>
            </a:r>
            <a:r>
              <a:rPr lang="ru-RU" sz="5400" b="1" i="1" dirty="0">
                <a:solidFill>
                  <a:srgbClr val="FF0000"/>
                </a:solidFill>
              </a:rPr>
              <a:t>сидеть</a:t>
            </a:r>
            <a:r>
              <a:rPr lang="ru-RU" sz="5400" b="1" i="1" dirty="0"/>
              <a:t>                        </a:t>
            </a:r>
            <a:endParaRPr lang="ru-RU" sz="5400" dirty="0"/>
          </a:p>
          <a:p>
            <a:r>
              <a:rPr lang="ru-RU" sz="5400" b="1" i="1" dirty="0"/>
              <a:t>Смотрим -     </a:t>
            </a:r>
            <a:r>
              <a:rPr lang="ru-RU" sz="5400" b="1" i="1" dirty="0">
                <a:solidFill>
                  <a:srgbClr val="FF0000"/>
                </a:solidFill>
              </a:rPr>
              <a:t>смотреть</a:t>
            </a:r>
            <a:endParaRPr lang="ru-RU" sz="5400" dirty="0">
              <a:solidFill>
                <a:srgbClr val="FF0000"/>
              </a:solidFill>
            </a:endParaRPr>
          </a:p>
          <a:p>
            <a:r>
              <a:rPr lang="ru-RU" sz="5400" b="1" i="1" dirty="0"/>
              <a:t>Летят      -     </a:t>
            </a:r>
            <a:r>
              <a:rPr lang="ru-RU" sz="5400" b="1" i="1" dirty="0">
                <a:solidFill>
                  <a:srgbClr val="FF0000"/>
                </a:solidFill>
              </a:rPr>
              <a:t>лететь</a:t>
            </a:r>
            <a:endParaRPr lang="ru-RU" sz="5400" dirty="0">
              <a:solidFill>
                <a:srgbClr val="FF0000"/>
              </a:solidFill>
            </a:endParaRPr>
          </a:p>
          <a:p>
            <a:r>
              <a:rPr lang="ru-RU" sz="5400" b="1" i="1" dirty="0"/>
              <a:t>Мокнут    -     </a:t>
            </a:r>
            <a:r>
              <a:rPr lang="ru-RU" sz="5400" b="1" i="1" dirty="0">
                <a:solidFill>
                  <a:srgbClr val="FF0000"/>
                </a:solidFill>
              </a:rPr>
              <a:t>мокнуть</a:t>
            </a:r>
            <a:endParaRPr lang="ru-RU" sz="5400" dirty="0">
              <a:solidFill>
                <a:srgbClr val="FF0000"/>
              </a:solidFill>
            </a:endParaRPr>
          </a:p>
          <a:p>
            <a:r>
              <a:rPr lang="ru-RU" sz="5400" b="1" i="1" dirty="0"/>
              <a:t>Не хотят  –   </a:t>
            </a:r>
            <a:r>
              <a:rPr lang="ru-RU" sz="5400" b="1" i="1" dirty="0">
                <a:solidFill>
                  <a:srgbClr val="FF0000"/>
                </a:solidFill>
              </a:rPr>
              <a:t>не хотеть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ru-RU" sz="6000" b="1" dirty="0">
                <a:solidFill>
                  <a:srgbClr val="FF0000"/>
                </a:solidFill>
              </a:rPr>
              <a:t>Мы …   и  …  в окна.</a:t>
            </a:r>
            <a:br>
              <a:rPr lang="ru-RU" sz="6000" b="1" dirty="0">
                <a:solidFill>
                  <a:srgbClr val="FF0000"/>
                </a:solidFill>
              </a:rPr>
            </a:br>
            <a:r>
              <a:rPr lang="ru-RU" sz="6000" b="1" dirty="0">
                <a:solidFill>
                  <a:srgbClr val="FF0000"/>
                </a:solidFill>
              </a:rPr>
              <a:t>Тучи по небу …   .</a:t>
            </a:r>
            <a:br>
              <a:rPr lang="ru-RU" sz="6000" b="1" dirty="0">
                <a:solidFill>
                  <a:srgbClr val="FF0000"/>
                </a:solidFill>
              </a:rPr>
            </a:br>
            <a:r>
              <a:rPr lang="ru-RU" sz="6000" b="1" dirty="0">
                <a:solidFill>
                  <a:srgbClr val="FF0000"/>
                </a:solidFill>
              </a:rPr>
              <a:t>На дворе собаки … ,</a:t>
            </a:r>
            <a:br>
              <a:rPr lang="ru-RU" sz="6000" b="1" dirty="0">
                <a:solidFill>
                  <a:srgbClr val="FF0000"/>
                </a:solidFill>
              </a:rPr>
            </a:br>
            <a:r>
              <a:rPr lang="ru-RU" sz="6000" b="1" dirty="0">
                <a:solidFill>
                  <a:srgbClr val="FF0000"/>
                </a:solidFill>
              </a:rPr>
              <a:t>Даже …   не    … </a:t>
            </a:r>
            <a:r>
              <a:rPr lang="ru-RU" sz="6000" b="1" i="1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264696"/>
          </a:xfrm>
        </p:spPr>
        <p:txBody>
          <a:bodyPr/>
          <a:lstStyle/>
          <a:p>
            <a:r>
              <a:rPr lang="ru-RU" sz="4800" dirty="0">
                <a:solidFill>
                  <a:srgbClr val="FF0000"/>
                </a:solidFill>
              </a:rPr>
              <a:t>Мы </a:t>
            </a:r>
            <a:r>
              <a:rPr lang="ru-RU" sz="4800" b="1" dirty="0">
                <a:solidFill>
                  <a:srgbClr val="FF0000"/>
                </a:solidFill>
              </a:rPr>
              <a:t>сидим</a:t>
            </a:r>
            <a:r>
              <a:rPr lang="ru-RU" sz="4800" dirty="0">
                <a:solidFill>
                  <a:srgbClr val="FF0000"/>
                </a:solidFill>
              </a:rPr>
              <a:t> и </a:t>
            </a:r>
            <a:r>
              <a:rPr lang="ru-RU" sz="4800" b="1" dirty="0">
                <a:solidFill>
                  <a:srgbClr val="FF0000"/>
                </a:solidFill>
              </a:rPr>
              <a:t>смотрим</a:t>
            </a:r>
            <a:r>
              <a:rPr lang="ru-RU" sz="4800" dirty="0">
                <a:solidFill>
                  <a:srgbClr val="FF0000"/>
                </a:solidFill>
              </a:rPr>
              <a:t> в окна.</a:t>
            </a:r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>
                <a:solidFill>
                  <a:srgbClr val="FF0000"/>
                </a:solidFill>
              </a:rPr>
              <a:t>Тучи по небу </a:t>
            </a:r>
            <a:r>
              <a:rPr lang="ru-RU" sz="4800" b="1" dirty="0">
                <a:solidFill>
                  <a:srgbClr val="FF0000"/>
                </a:solidFill>
              </a:rPr>
              <a:t>летят</a:t>
            </a:r>
            <a:r>
              <a:rPr lang="ru-RU" sz="4800" dirty="0">
                <a:solidFill>
                  <a:srgbClr val="FF0000"/>
                </a:solidFill>
              </a:rPr>
              <a:t>.</a:t>
            </a:r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>
                <a:solidFill>
                  <a:srgbClr val="FF0000"/>
                </a:solidFill>
              </a:rPr>
              <a:t>На дворе собаки </a:t>
            </a:r>
            <a:r>
              <a:rPr lang="ru-RU" sz="4800" b="1" dirty="0">
                <a:solidFill>
                  <a:srgbClr val="FF0000"/>
                </a:solidFill>
              </a:rPr>
              <a:t>мокнут</a:t>
            </a:r>
            <a:r>
              <a:rPr lang="ru-RU" sz="4800" dirty="0">
                <a:solidFill>
                  <a:srgbClr val="FF0000"/>
                </a:solidFill>
              </a:rPr>
              <a:t>,</a:t>
            </a:r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>
                <a:solidFill>
                  <a:srgbClr val="FF0000"/>
                </a:solidFill>
              </a:rPr>
              <a:t>Даже </a:t>
            </a:r>
            <a:r>
              <a:rPr lang="ru-RU" sz="4800" b="1" dirty="0">
                <a:solidFill>
                  <a:srgbClr val="FF0000"/>
                </a:solidFill>
              </a:rPr>
              <a:t>лаять</a:t>
            </a:r>
            <a:r>
              <a:rPr lang="ru-RU" sz="4800" dirty="0">
                <a:solidFill>
                  <a:srgbClr val="FF0000"/>
                </a:solidFill>
              </a:rPr>
              <a:t> не </a:t>
            </a:r>
            <a:r>
              <a:rPr lang="ru-RU" sz="4800" b="1" dirty="0">
                <a:solidFill>
                  <a:srgbClr val="FF0000"/>
                </a:solidFill>
              </a:rPr>
              <a:t>хотят</a:t>
            </a:r>
            <a:r>
              <a:rPr lang="ru-RU" sz="4800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260648"/>
            <a:ext cx="3672408" cy="5688632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</a:rPr>
              <a:t>Серге́й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Влади́мирович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Михалко́в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> </a:t>
            </a:r>
            <a:r>
              <a:rPr lang="ru-RU" sz="1800" dirty="0" smtClean="0"/>
              <a:t>(28 февраля (13 марта) 1913 — 27 августа 2009)</a:t>
            </a:r>
            <a:br>
              <a:rPr lang="ru-RU" sz="1800" dirty="0" smtClean="0"/>
            </a:br>
            <a:r>
              <a:rPr lang="ru-RU" sz="2400" b="1" dirty="0" smtClean="0"/>
              <a:t>Советский русский писатель, поэт, баснописец, драматург, публицист, военный корреспондент, сценарист, общественный деятель, автор текстов гимнов  Советского Союза и Российской Федерации.</a:t>
            </a:r>
            <a:endParaRPr lang="ru-RU" sz="2400" b="1" dirty="0"/>
          </a:p>
        </p:txBody>
      </p:sp>
      <p:pic>
        <p:nvPicPr>
          <p:cNvPr id="1026" name="Picture 2" descr="C:\Users\1\Desktop\с. михалков\ii_3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4284105" cy="49033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24936" cy="792088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     Глаголы: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147248" cy="492941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5800" b="1" i="1" dirty="0" smtClean="0"/>
              <a:t>сидим</a:t>
            </a:r>
            <a:endParaRPr lang="ru-RU" sz="5800" dirty="0"/>
          </a:p>
          <a:p>
            <a:pPr algn="ctr"/>
            <a:r>
              <a:rPr lang="ru-RU" sz="5800" b="1" i="1" dirty="0" smtClean="0"/>
              <a:t>смотрим</a:t>
            </a:r>
            <a:endParaRPr lang="ru-RU" sz="5800" dirty="0"/>
          </a:p>
          <a:p>
            <a:pPr algn="ctr"/>
            <a:r>
              <a:rPr lang="ru-RU" sz="5800" b="1" i="1" dirty="0" smtClean="0"/>
              <a:t>летят</a:t>
            </a:r>
            <a:endParaRPr lang="ru-RU" sz="5800" dirty="0"/>
          </a:p>
          <a:p>
            <a:pPr algn="ctr"/>
            <a:r>
              <a:rPr lang="ru-RU" sz="5800" b="1" i="1" dirty="0" smtClean="0"/>
              <a:t>мокнут</a:t>
            </a:r>
            <a:endParaRPr lang="ru-RU" sz="5800" dirty="0"/>
          </a:p>
          <a:p>
            <a:pPr algn="ctr"/>
            <a:r>
              <a:rPr lang="ru-RU" sz="5800" b="1" i="1" dirty="0" smtClean="0"/>
              <a:t>лаять</a:t>
            </a:r>
            <a:endParaRPr lang="ru-RU" sz="5800" dirty="0"/>
          </a:p>
          <a:p>
            <a:pPr algn="ctr"/>
            <a:r>
              <a:rPr lang="ru-RU" sz="5800" b="1" i="1" dirty="0" smtClean="0"/>
              <a:t>не </a:t>
            </a:r>
            <a:r>
              <a:rPr lang="ru-RU" sz="5800" b="1" i="1" dirty="0"/>
              <a:t>хотят</a:t>
            </a:r>
            <a:endParaRPr lang="ru-RU" sz="5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/>
              <a:t>с</a:t>
            </a:r>
            <a:r>
              <a:rPr lang="ru-RU" sz="4800" b="1" i="1" dirty="0" smtClean="0"/>
              <a:t>идим                             лаять </a:t>
            </a:r>
            <a:endParaRPr lang="ru-RU" sz="4800" dirty="0"/>
          </a:p>
          <a:p>
            <a:r>
              <a:rPr lang="ru-RU" sz="4800" b="1" i="1" dirty="0"/>
              <a:t>с</a:t>
            </a:r>
            <a:r>
              <a:rPr lang="ru-RU" sz="4800" b="1" i="1" dirty="0" smtClean="0"/>
              <a:t>мотрим</a:t>
            </a:r>
            <a:endParaRPr lang="ru-RU" sz="4800" dirty="0"/>
          </a:p>
          <a:p>
            <a:r>
              <a:rPr lang="ru-RU" sz="4800" b="1" i="1" dirty="0"/>
              <a:t>л</a:t>
            </a:r>
            <a:r>
              <a:rPr lang="ru-RU" sz="4800" b="1" i="1" dirty="0" smtClean="0"/>
              <a:t>етят</a:t>
            </a:r>
            <a:endParaRPr lang="ru-RU" sz="4800" dirty="0"/>
          </a:p>
          <a:p>
            <a:r>
              <a:rPr lang="ru-RU" sz="4800" b="1" i="1" dirty="0"/>
              <a:t>м</a:t>
            </a:r>
            <a:r>
              <a:rPr lang="ru-RU" sz="4800" b="1" i="1" dirty="0" smtClean="0"/>
              <a:t>окнут</a:t>
            </a:r>
            <a:endParaRPr lang="ru-RU" sz="4800" dirty="0"/>
          </a:p>
          <a:p>
            <a:r>
              <a:rPr lang="ru-RU" sz="4800" b="1" i="1" dirty="0"/>
              <a:t>н</a:t>
            </a:r>
            <a:r>
              <a:rPr lang="ru-RU" sz="4800" b="1" i="1" dirty="0" smtClean="0"/>
              <a:t>е хотят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352928" cy="5976664"/>
          </a:xfrm>
          <a:blipFill>
            <a:blip r:embed="rId2" cstate="print"/>
            <a:tile tx="0" ty="0" sx="100000" sy="100000" flip="none" algn="tl"/>
          </a:blip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b="1" i="1" dirty="0"/>
              <a:t>с</a:t>
            </a:r>
            <a:r>
              <a:rPr lang="ru-RU" sz="4800" b="1" i="1" dirty="0" smtClean="0"/>
              <a:t>идим                          лаять </a:t>
            </a:r>
            <a:endParaRPr lang="ru-RU" sz="4800" dirty="0"/>
          </a:p>
          <a:p>
            <a:r>
              <a:rPr lang="ru-RU" sz="4800" b="1" i="1" dirty="0"/>
              <a:t>с</a:t>
            </a:r>
            <a:r>
              <a:rPr lang="ru-RU" sz="4800" b="1" i="1" dirty="0" smtClean="0"/>
              <a:t>мотрим</a:t>
            </a:r>
            <a:endParaRPr lang="ru-RU" sz="4800" dirty="0"/>
          </a:p>
          <a:p>
            <a:r>
              <a:rPr lang="ru-RU" sz="4800" b="1" i="1" dirty="0"/>
              <a:t>л</a:t>
            </a:r>
            <a:r>
              <a:rPr lang="ru-RU" sz="4800" b="1" i="1" dirty="0" smtClean="0"/>
              <a:t>етят</a:t>
            </a:r>
            <a:endParaRPr lang="ru-RU" sz="4800" dirty="0"/>
          </a:p>
          <a:p>
            <a:r>
              <a:rPr lang="ru-RU" sz="4800" b="1" i="1" dirty="0"/>
              <a:t>м</a:t>
            </a:r>
            <a:r>
              <a:rPr lang="ru-RU" sz="4800" b="1" i="1" dirty="0" smtClean="0"/>
              <a:t>окнут</a:t>
            </a:r>
            <a:endParaRPr lang="ru-RU" sz="4800" dirty="0"/>
          </a:p>
          <a:p>
            <a:r>
              <a:rPr lang="ru-RU" sz="4800" b="1" i="1" dirty="0"/>
              <a:t>н</a:t>
            </a:r>
            <a:r>
              <a:rPr lang="ru-RU" sz="4800" b="1" i="1" dirty="0" smtClean="0"/>
              <a:t>е хотят    </a:t>
            </a:r>
            <a:r>
              <a:rPr lang="ru-RU" sz="3900" b="1" i="1" dirty="0" smtClean="0"/>
              <a:t>      </a:t>
            </a:r>
            <a:r>
              <a:rPr lang="ru-RU" sz="2800" b="1" i="1" dirty="0" smtClean="0"/>
              <a:t> время, лицо, число, род </a:t>
            </a:r>
            <a:endParaRPr lang="ru-RU" sz="2800" dirty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020272" y="1556792"/>
            <a:ext cx="0" cy="27363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004048" y="3933056"/>
            <a:ext cx="3672408" cy="12961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148064" y="3861048"/>
            <a:ext cx="3744416" cy="12961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68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smtClean="0">
                <a:solidFill>
                  <a:srgbClr val="FF0000"/>
                </a:solidFill>
              </a:rPr>
              <a:t>    Неопределенная форма   глагола</a:t>
            </a:r>
          </a:p>
          <a:p>
            <a:pPr algn="ctr">
              <a:buNone/>
            </a:pPr>
            <a:endParaRPr lang="ru-RU" sz="4800" b="1" i="1" dirty="0" smtClean="0"/>
          </a:p>
          <a:p>
            <a:pPr algn="ctr">
              <a:buNone/>
            </a:pPr>
            <a:r>
              <a:rPr lang="ru-RU" sz="4800" b="1" i="1" dirty="0" smtClean="0"/>
              <a:t>Время, лицо, число, род</a:t>
            </a:r>
            <a:endParaRPr lang="ru-RU" sz="4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75656" y="4293096"/>
            <a:ext cx="6408712" cy="19442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403648" y="4293096"/>
            <a:ext cx="6336704" cy="18722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369</Words>
  <Application>Microsoft Office PowerPoint</Application>
  <PresentationFormat>Экран (4:3)</PresentationFormat>
  <Paragraphs>87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Мы …   и  …  в окна. Тучи по небу …   . На дворе собаки … , Даже …   не    … . </vt:lpstr>
      <vt:lpstr>Мы сидим и смотрим в окна. Тучи по небу летят. На дворе собаки мокнут, Даже лаять не хотят. </vt:lpstr>
      <vt:lpstr>Серге́й Влади́мирович Михалко́в  (28 февраля (13 марта) 1913 — 27 августа 2009) Советский русский писатель, поэт, баснописец, драматург, публицист, военный корреспондент, сценарист, общественный деятель, автор текстов гимнов  Советского Союза и Российской Федерации.</vt:lpstr>
      <vt:lpstr>     Глаголы:</vt:lpstr>
      <vt:lpstr>Слайд 7</vt:lpstr>
      <vt:lpstr>Слайд 8</vt:lpstr>
      <vt:lpstr>Слайд 9</vt:lpstr>
      <vt:lpstr>  Лаять (что делать?) </vt:lpstr>
      <vt:lpstr>Слайд 11</vt:lpstr>
      <vt:lpstr>Слайд 12</vt:lpstr>
      <vt:lpstr>Слайд 13</vt:lpstr>
      <vt:lpstr>Слайд 14</vt:lpstr>
      <vt:lpstr>Слайд 15</vt:lpstr>
      <vt:lpstr>Начальная форма глагола – неопределенная форма глагола</vt:lpstr>
      <vt:lpstr>Слайд 17</vt:lpstr>
      <vt:lpstr>Ходить,  косить, нести, носить, стричь, плести, везти, стеречь</vt:lpstr>
      <vt:lpstr>Ть, ти, чь</vt:lpstr>
      <vt:lpstr>Слайд 20</vt:lpstr>
      <vt:lpstr>Слайд 21</vt:lpstr>
      <vt:lpstr>Упражнение 181 (стр. 106)</vt:lpstr>
      <vt:lpstr>Слайд 23</vt:lpstr>
      <vt:lpstr>Полезные советы. </vt:lpstr>
      <vt:lpstr>Полезные советы. </vt:lpstr>
      <vt:lpstr>Слайд 26</vt:lpstr>
      <vt:lpstr>             Н.ф.</vt:lpstr>
      <vt:lpstr>Слайд 28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…   и  …  в окна. Тучи по небу …   . На дворе собаки … , Даже …   не    … .</dc:title>
  <dc:creator>1</dc:creator>
  <cp:lastModifiedBy>boss</cp:lastModifiedBy>
  <cp:revision>44</cp:revision>
  <dcterms:created xsi:type="dcterms:W3CDTF">2017-04-04T21:26:54Z</dcterms:created>
  <dcterms:modified xsi:type="dcterms:W3CDTF">2021-04-02T05:56:14Z</dcterms:modified>
</cp:coreProperties>
</file>